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317" r:id="rId5"/>
    <p:sldId id="259" r:id="rId6"/>
    <p:sldId id="319" r:id="rId7"/>
    <p:sldId id="321" r:id="rId8"/>
    <p:sldId id="260" r:id="rId9"/>
    <p:sldId id="266" r:id="rId10"/>
    <p:sldId id="328" r:id="rId11"/>
    <p:sldId id="267" r:id="rId12"/>
    <p:sldId id="324" r:id="rId13"/>
    <p:sldId id="325" r:id="rId14"/>
    <p:sldId id="271" r:id="rId15"/>
    <p:sldId id="273" r:id="rId16"/>
    <p:sldId id="274" r:id="rId17"/>
    <p:sldId id="275" r:id="rId18"/>
    <p:sldId id="272" r:id="rId19"/>
    <p:sldId id="327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42" r:id="rId30"/>
    <p:sldId id="343" r:id="rId31"/>
    <p:sldId id="340" r:id="rId32"/>
    <p:sldId id="291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Raleway Bold" panose="020B0604020202020204" charset="-18"/>
      <p:regular r:id="rId46"/>
    </p:embeddedFont>
    <p:embeddedFont>
      <p:font typeface="Raleway" panose="020B0604020202020204" charset="-18"/>
      <p:regular r:id="rId47"/>
    </p:embeddedFont>
    <p:embeddedFont>
      <p:font typeface="Playfair Display Bold Italics" panose="020B0604020202020204" charset="-18"/>
      <p:regular r:id="rId48"/>
    </p:embeddedFont>
    <p:embeddedFont>
      <p:font typeface="Playfair Display Italics" panose="020B0604020202020204" charset="-18"/>
      <p:regular r:id="rId49"/>
    </p:embeddedFont>
    <p:embeddedFont>
      <p:font typeface="Wingdings 2" panose="05020102010507070707" pitchFamily="18" charset="2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22" autoAdjust="0"/>
  </p:normalViewPr>
  <p:slideViewPr>
    <p:cSldViewPr>
      <p:cViewPr varScale="1">
        <p:scale>
          <a:sx n="69" d="100"/>
          <a:sy n="69" d="100"/>
        </p:scale>
        <p:origin x="5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835-E8E7-4811-8C7F-2E750EC1DF95}" type="datetimeFigureOut">
              <a:rPr lang="sl-SI" smtClean="0"/>
              <a:t>10. 02. 2021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9DE9-7109-49D6-A2DB-3BC24F7F2B0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07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835-E8E7-4811-8C7F-2E750EC1DF95}" type="datetimeFigureOut">
              <a:rPr lang="sl-SI" smtClean="0"/>
              <a:t>10. 02. 2021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9DE9-7109-49D6-A2DB-3BC24F7F2B0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507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835-E8E7-4811-8C7F-2E750EC1DF95}" type="datetimeFigureOut">
              <a:rPr lang="sl-SI" smtClean="0"/>
              <a:t>10. 02. 2021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9DE9-7109-49D6-A2DB-3BC24F7F2B0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325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835-E8E7-4811-8C7F-2E750EC1DF95}" type="datetimeFigureOut">
              <a:rPr lang="sl-SI" smtClean="0"/>
              <a:t>10. 02. 2021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9DE9-7109-49D6-A2DB-3BC24F7F2B0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63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835-E8E7-4811-8C7F-2E750EC1DF95}" type="datetimeFigureOut">
              <a:rPr lang="sl-SI" smtClean="0"/>
              <a:t>10. 02. 2021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9DE9-7109-49D6-A2DB-3BC24F7F2B0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10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835-E8E7-4811-8C7F-2E750EC1DF95}" type="datetimeFigureOut">
              <a:rPr lang="sl-SI" smtClean="0"/>
              <a:t>10. 02. 2021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9DE9-7109-49D6-A2DB-3BC24F7F2B0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933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835-E8E7-4811-8C7F-2E750EC1DF95}" type="datetimeFigureOut">
              <a:rPr lang="sl-SI" smtClean="0"/>
              <a:t>10. 02. 2021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9DE9-7109-49D6-A2DB-3BC24F7F2B0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71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835-E8E7-4811-8C7F-2E750EC1DF95}" type="datetimeFigureOut">
              <a:rPr lang="sl-SI" smtClean="0"/>
              <a:t>10. 02. 2021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9DE9-7109-49D6-A2DB-3BC24F7F2B0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727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835-E8E7-4811-8C7F-2E750EC1DF95}" type="datetimeFigureOut">
              <a:rPr lang="sl-SI" smtClean="0"/>
              <a:t>10. 02. 2021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9DE9-7109-49D6-A2DB-3BC24F7F2B0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25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835-E8E7-4811-8C7F-2E750EC1DF95}" type="datetimeFigureOut">
              <a:rPr lang="sl-SI" smtClean="0"/>
              <a:t>10. 02. 2021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9DE9-7109-49D6-A2DB-3BC24F7F2B0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0835-E8E7-4811-8C7F-2E750EC1DF95}" type="datetimeFigureOut">
              <a:rPr lang="sl-SI" smtClean="0"/>
              <a:t>10. 02. 2021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49DE9-7109-49D6-A2DB-3BC24F7F2B0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00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E0835-E8E7-4811-8C7F-2E750EC1DF95}" type="datetimeFigureOut">
              <a:rPr lang="sl-SI" smtClean="0"/>
              <a:t>10. 02. 2021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49DE9-7109-49D6-A2DB-3BC24F7F2B0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329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s://portal.evs.gov.si/prijava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f.nova-uni.si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s://portal.evs.gov.si/prijava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s://portal.evs.gov.si/prijava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f.nova-uni.si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s://portal.evs.gov.si/prijava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.ljubljana@nova-uni.si" TargetMode="External"/><Relationship Id="rId7" Type="http://schemas.openxmlformats.org/officeDocument/2006/relationships/image" Target="../media/image37.jpeg"/><Relationship Id="rId2" Type="http://schemas.openxmlformats.org/officeDocument/2006/relationships/hyperlink" Target="mailto:info@epf.nova-uni.s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4" y="5599175"/>
            <a:ext cx="18307334" cy="11712429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447144" y="-925483"/>
            <a:ext cx="19182287" cy="6518563"/>
          </a:xfrm>
          <a:prstGeom prst="rect">
            <a:avLst/>
          </a:prstGeom>
          <a:solidFill>
            <a:srgbClr val="003767"/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1258089"/>
            <a:ext cx="11674815" cy="3964074"/>
            <a:chOff x="0" y="95250"/>
            <a:chExt cx="15566420" cy="5285432"/>
          </a:xfrm>
        </p:grpSpPr>
        <p:sp>
          <p:nvSpPr>
            <p:cNvPr id="4" name="TextBox 4"/>
            <p:cNvSpPr txBox="1"/>
            <p:nvPr/>
          </p:nvSpPr>
          <p:spPr>
            <a:xfrm>
              <a:off x="0" y="95250"/>
              <a:ext cx="15454819" cy="274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819"/>
                </a:lnSpc>
              </a:pPr>
              <a:r>
                <a:rPr lang="en-US" sz="14000" dirty="0" err="1">
                  <a:solidFill>
                    <a:schemeClr val="bg1"/>
                  </a:solidFill>
                  <a:latin typeface="Playfair Display Italics"/>
                </a:rPr>
                <a:t>Dobrodošli</a:t>
              </a:r>
              <a:endParaRPr lang="en-US" sz="14000" dirty="0">
                <a:solidFill>
                  <a:schemeClr val="bg1"/>
                </a:solidFill>
                <a:latin typeface="Playfair Display Itali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179566"/>
              <a:ext cx="15566420" cy="2201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19"/>
                </a:lnSpc>
              </a:pPr>
              <a:r>
                <a:rPr lang="en-US" sz="4800" spc="240" dirty="0" err="1">
                  <a:solidFill>
                    <a:schemeClr val="bg1"/>
                  </a:solidFill>
                  <a:latin typeface="Raleway Bold"/>
                </a:rPr>
                <a:t>na</a:t>
              </a:r>
              <a:r>
                <a:rPr lang="en-US" sz="4800" spc="240" dirty="0">
                  <a:solidFill>
                    <a:schemeClr val="bg1"/>
                  </a:solidFill>
                  <a:latin typeface="Raleway Bold"/>
                </a:rPr>
                <a:t> </a:t>
              </a:r>
              <a:r>
                <a:rPr lang="en-US" sz="4800" spc="240" dirty="0" err="1">
                  <a:solidFill>
                    <a:schemeClr val="bg1"/>
                  </a:solidFill>
                  <a:latin typeface="Raleway Bold"/>
                </a:rPr>
                <a:t>sedežu</a:t>
              </a:r>
              <a:r>
                <a:rPr lang="en-US" sz="4800" spc="240" dirty="0">
                  <a:solidFill>
                    <a:schemeClr val="bg1"/>
                  </a:solidFill>
                  <a:latin typeface="Raleway Bold"/>
                </a:rPr>
                <a:t> </a:t>
              </a:r>
              <a:r>
                <a:rPr lang="en-US" sz="4800" spc="240" dirty="0" err="1">
                  <a:solidFill>
                    <a:schemeClr val="bg1"/>
                  </a:solidFill>
                  <a:latin typeface="Raleway Bold"/>
                </a:rPr>
                <a:t>znanja</a:t>
              </a:r>
              <a:r>
                <a:rPr lang="en-US" sz="4800" spc="240" dirty="0">
                  <a:solidFill>
                    <a:schemeClr val="bg1"/>
                  </a:solidFill>
                  <a:latin typeface="Raleway Bold"/>
                </a:rPr>
                <a:t> in </a:t>
              </a:r>
              <a:r>
                <a:rPr lang="sl-SI" sz="4800" spc="240" dirty="0">
                  <a:solidFill>
                    <a:schemeClr val="bg1"/>
                  </a:solidFill>
                  <a:latin typeface="Raleway Bold"/>
                </a:rPr>
                <a:t>modrosti za prihodnost</a:t>
              </a:r>
              <a:r>
                <a:rPr lang="en-US" sz="4800" spc="240" dirty="0">
                  <a:solidFill>
                    <a:schemeClr val="bg1"/>
                  </a:solidFill>
                  <a:latin typeface="Raleway Bold"/>
                </a:rPr>
                <a:t>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50658" y="512400"/>
            <a:ext cx="4631100" cy="46311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5955507"/>
            <a:ext cx="16753058" cy="3840480"/>
            <a:chOff x="0" y="0"/>
            <a:chExt cx="22337410" cy="5120640"/>
          </a:xfrm>
        </p:grpSpPr>
        <p:sp>
          <p:nvSpPr>
            <p:cNvPr id="8" name="TextBox 8"/>
            <p:cNvSpPr txBox="1"/>
            <p:nvPr/>
          </p:nvSpPr>
          <p:spPr>
            <a:xfrm>
              <a:off x="0" y="95250"/>
              <a:ext cx="22337410" cy="274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819"/>
                </a:lnSpc>
              </a:pPr>
              <a:r>
                <a:rPr lang="en-US" sz="14000" dirty="0" err="1">
                  <a:solidFill>
                    <a:srgbClr val="050707"/>
                  </a:solidFill>
                  <a:latin typeface="Playfair Display Italics"/>
                </a:rPr>
                <a:t>Pozdravljeni</a:t>
              </a:r>
              <a:endParaRPr lang="en-US" sz="14000" dirty="0">
                <a:solidFill>
                  <a:srgbClr val="050707"/>
                </a:solidFill>
                <a:latin typeface="Playfair Display Itali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50030"/>
              <a:ext cx="18547911" cy="1070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19"/>
                </a:lnSpc>
              </a:pPr>
              <a:r>
                <a:rPr lang="en-US" sz="4800" spc="240" dirty="0" err="1">
                  <a:solidFill>
                    <a:srgbClr val="050707"/>
                  </a:solidFill>
                  <a:latin typeface="Raleway Bold"/>
                </a:rPr>
                <a:t>na</a:t>
              </a:r>
              <a:r>
                <a:rPr lang="en-US" sz="4800" spc="240" dirty="0">
                  <a:solidFill>
                    <a:srgbClr val="050707"/>
                  </a:solidFill>
                  <a:latin typeface="Raleway Bold"/>
                </a:rPr>
                <a:t> </a:t>
              </a:r>
              <a:r>
                <a:rPr lang="en-US" sz="4800" spc="240" dirty="0" err="1">
                  <a:solidFill>
                    <a:srgbClr val="050707"/>
                  </a:solidFill>
                  <a:latin typeface="Raleway Bold"/>
                </a:rPr>
                <a:t>Evropski</a:t>
              </a:r>
              <a:r>
                <a:rPr lang="en-US" sz="4800" spc="240" dirty="0">
                  <a:solidFill>
                    <a:srgbClr val="050707"/>
                  </a:solidFill>
                  <a:latin typeface="Raleway Bold"/>
                </a:rPr>
                <a:t> </a:t>
              </a:r>
              <a:r>
                <a:rPr lang="en-US" sz="4800" spc="240" dirty="0" err="1">
                  <a:solidFill>
                    <a:srgbClr val="050707"/>
                  </a:solidFill>
                  <a:latin typeface="Raleway Bold"/>
                </a:rPr>
                <a:t>pravni</a:t>
              </a:r>
              <a:r>
                <a:rPr lang="en-US" sz="4800" spc="240" dirty="0">
                  <a:solidFill>
                    <a:srgbClr val="050707"/>
                  </a:solidFill>
                  <a:latin typeface="Raleway Bold"/>
                </a:rPr>
                <a:t> </a:t>
              </a:r>
              <a:r>
                <a:rPr lang="en-US" sz="4800" spc="240" dirty="0" err="1">
                  <a:solidFill>
                    <a:srgbClr val="050707"/>
                  </a:solidFill>
                  <a:latin typeface="Raleway Bold"/>
                </a:rPr>
                <a:t>fakulteti</a:t>
              </a:r>
              <a:r>
                <a:rPr lang="en-US" sz="4800" spc="240" dirty="0">
                  <a:solidFill>
                    <a:srgbClr val="050707"/>
                  </a:solidFill>
                  <a:latin typeface="Raleway Bold"/>
                </a:rPr>
                <a:t> </a:t>
              </a:r>
              <a:r>
                <a:rPr lang="en-US" sz="4800" spc="240" dirty="0" err="1">
                  <a:solidFill>
                    <a:srgbClr val="050707"/>
                  </a:solidFill>
                  <a:latin typeface="Raleway Bold"/>
                </a:rPr>
                <a:t>Nove</a:t>
              </a:r>
              <a:r>
                <a:rPr lang="en-US" sz="4800" spc="240" dirty="0">
                  <a:solidFill>
                    <a:srgbClr val="050707"/>
                  </a:solidFill>
                  <a:latin typeface="Raleway Bold"/>
                </a:rPr>
                <a:t> </a:t>
              </a:r>
              <a:r>
                <a:rPr lang="en-US" sz="4800" spc="240" dirty="0" err="1">
                  <a:solidFill>
                    <a:srgbClr val="050707"/>
                  </a:solidFill>
                  <a:latin typeface="Raleway Bold"/>
                </a:rPr>
                <a:t>univerze</a:t>
              </a:r>
              <a:r>
                <a:rPr lang="en-US" sz="4800" spc="240" dirty="0">
                  <a:solidFill>
                    <a:srgbClr val="050707"/>
                  </a:solidFill>
                  <a:latin typeface="Raleway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685800"/>
            <a:ext cx="18288000" cy="342900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3" name="TextBox 3"/>
          <p:cNvSpPr txBox="1"/>
          <p:nvPr/>
        </p:nvSpPr>
        <p:spPr>
          <a:xfrm>
            <a:off x="743939" y="765981"/>
            <a:ext cx="15043855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sl-SI" sz="7600" spc="76" dirty="0">
                <a:solidFill>
                  <a:srgbClr val="FFFFFF"/>
                </a:solidFill>
                <a:latin typeface="Playfair Display Italics"/>
              </a:rPr>
              <a:t>Predmetnik</a:t>
            </a:r>
            <a:endParaRPr lang="en-US" sz="7600" spc="76" dirty="0">
              <a:solidFill>
                <a:srgbClr val="FFFFFF"/>
              </a:solidFill>
              <a:latin typeface="Playfair Display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3088771"/>
            <a:ext cx="16230600" cy="686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endParaRPr lang="sl-SI" sz="4000" spc="209" dirty="0">
              <a:solidFill>
                <a:srgbClr val="003767"/>
              </a:solidFill>
              <a:latin typeface="Raleway Bold"/>
            </a:endParaRPr>
          </a:p>
          <a:p>
            <a:pPr algn="ctr">
              <a:lnSpc>
                <a:spcPts val="4899"/>
              </a:lnSpc>
            </a:pPr>
            <a:r>
              <a:rPr lang="sl-SI" sz="5400" spc="209" dirty="0">
                <a:solidFill>
                  <a:srgbClr val="003767"/>
                </a:solidFill>
                <a:latin typeface="Raleway Bold"/>
              </a:rPr>
              <a:t>PREDMETNIK</a:t>
            </a:r>
          </a:p>
          <a:p>
            <a:pPr algn="ctr">
              <a:lnSpc>
                <a:spcPts val="4899"/>
              </a:lnSpc>
            </a:pPr>
            <a:endParaRPr lang="sl-SI" sz="3499" spc="209" dirty="0">
              <a:solidFill>
                <a:srgbClr val="003767"/>
              </a:solidFill>
              <a:latin typeface="Raleway Bold"/>
            </a:endParaRPr>
          </a:p>
          <a:p>
            <a:pPr algn="ctr">
              <a:lnSpc>
                <a:spcPts val="4899"/>
              </a:lnSpc>
            </a:pPr>
            <a:endParaRPr lang="sl-SI" sz="3600" spc="24" dirty="0">
              <a:solidFill>
                <a:srgbClr val="050707"/>
              </a:solidFill>
              <a:latin typeface="Raleway"/>
            </a:endParaRPr>
          </a:p>
          <a:p>
            <a:pPr algn="ctr">
              <a:lnSpc>
                <a:spcPts val="4899"/>
              </a:lnSpc>
            </a:pPr>
            <a:r>
              <a:rPr lang="sl-SI" sz="4400" spc="24" dirty="0">
                <a:solidFill>
                  <a:srgbClr val="050707"/>
                </a:solidFill>
                <a:latin typeface="Raleway"/>
              </a:rPr>
              <a:t>Pravo 1. stopnje</a:t>
            </a:r>
          </a:p>
          <a:p>
            <a:pPr>
              <a:lnSpc>
                <a:spcPts val="4899"/>
              </a:lnSpc>
            </a:pPr>
            <a:endParaRPr lang="sl-SI" sz="3600" spc="24" dirty="0">
              <a:solidFill>
                <a:srgbClr val="050707"/>
              </a:solidFill>
              <a:latin typeface="Raleway"/>
            </a:endParaRPr>
          </a:p>
          <a:p>
            <a:pPr>
              <a:lnSpc>
                <a:spcPts val="4899"/>
              </a:lnSpc>
            </a:pPr>
            <a:endParaRPr lang="sl-SI" sz="3600" spc="24" dirty="0">
              <a:solidFill>
                <a:srgbClr val="050707"/>
              </a:solidFill>
              <a:latin typeface="Raleway"/>
            </a:endParaRPr>
          </a:p>
          <a:p>
            <a:pPr>
              <a:lnSpc>
                <a:spcPts val="4899"/>
              </a:lnSpc>
            </a:pPr>
            <a:endParaRPr lang="sl-SI" sz="3600" spc="24" dirty="0">
              <a:solidFill>
                <a:srgbClr val="050707"/>
              </a:solidFill>
              <a:latin typeface="Raleway"/>
            </a:endParaRPr>
          </a:p>
          <a:p>
            <a:pPr>
              <a:lnSpc>
                <a:spcPts val="4899"/>
              </a:lnSpc>
            </a:pPr>
            <a:endParaRPr lang="sl-SI" sz="3600" spc="24" dirty="0">
              <a:solidFill>
                <a:srgbClr val="050707"/>
              </a:solidFill>
              <a:latin typeface="Raleway"/>
            </a:endParaRPr>
          </a:p>
          <a:p>
            <a:pPr>
              <a:lnSpc>
                <a:spcPts val="4899"/>
              </a:lnSpc>
            </a:pPr>
            <a:r>
              <a:rPr lang="sl-SI" sz="3600" spc="24" dirty="0">
                <a:solidFill>
                  <a:srgbClr val="050707"/>
                </a:solidFill>
                <a:latin typeface="Raleway"/>
              </a:rPr>
              <a:t>KT = (1 kreditna točka pomeni 30 ur obremenitve študenta).</a:t>
            </a:r>
            <a:endParaRPr lang="sl-SI" sz="3600" dirty="0">
              <a:solidFill>
                <a:schemeClr val="bg1"/>
              </a:solidFill>
            </a:endParaRPr>
          </a:p>
          <a:p>
            <a:pPr>
              <a:lnSpc>
                <a:spcPts val="4899"/>
              </a:lnSpc>
            </a:pPr>
            <a:endParaRPr lang="en-US" sz="3499" spc="209" dirty="0">
              <a:solidFill>
                <a:srgbClr val="003767"/>
              </a:solidFill>
              <a:latin typeface="Raleway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709345" y="321550"/>
            <a:ext cx="10419101" cy="10419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5400" y="0"/>
            <a:ext cx="18389600" cy="2653916"/>
          </a:xfrm>
          <a:prstGeom prst="rect">
            <a:avLst/>
          </a:prstGeom>
          <a:solidFill>
            <a:srgbClr val="003767"/>
          </a:solidFill>
        </p:spPr>
        <p:txBody>
          <a:bodyPr/>
          <a:lstStyle/>
          <a:p>
            <a:endParaRPr lang="sl-SI" dirty="0"/>
          </a:p>
        </p:txBody>
      </p:sp>
      <p:sp>
        <p:nvSpPr>
          <p:cNvPr id="3" name="TextBox 3"/>
          <p:cNvSpPr txBox="1"/>
          <p:nvPr/>
        </p:nvSpPr>
        <p:spPr>
          <a:xfrm>
            <a:off x="743939" y="765981"/>
            <a:ext cx="15043855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sl-SI" sz="7600" spc="76" dirty="0">
                <a:solidFill>
                  <a:srgbClr val="FFFFFF"/>
                </a:solidFill>
                <a:latin typeface="Playfair Display Italics"/>
              </a:rPr>
              <a:t>Predmetnik Pravo 1. stopnje</a:t>
            </a:r>
            <a:endParaRPr lang="en-US" sz="7600" spc="76" dirty="0">
              <a:solidFill>
                <a:srgbClr val="FFFFFF"/>
              </a:solidFill>
              <a:latin typeface="Playfair Display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653916"/>
            <a:ext cx="16230600" cy="57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endParaRPr lang="en-US" sz="3499" spc="209" dirty="0">
              <a:solidFill>
                <a:srgbClr val="003767"/>
              </a:solidFill>
              <a:latin typeface="Raleway Bold"/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59C76C3-8F30-4770-8BF5-5992B3A4EB17}"/>
              </a:ext>
            </a:extLst>
          </p:cNvPr>
          <p:cNvSpPr txBox="1"/>
          <p:nvPr/>
        </p:nvSpPr>
        <p:spPr>
          <a:xfrm>
            <a:off x="1828800" y="4007477"/>
            <a:ext cx="6781801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sl-S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Bold" panose="020B0604020202020204" charset="-18"/>
              </a:rPr>
              <a:t> LETNIK (60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Pravoznanstvo (8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Ustavno pravo (8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Rimsko pravo (8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 Informacijska družba in pravo (6KT)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 Mednarodna skupnost in mednarodni odnosi (4KT)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Pravna zgodovina (5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 Kazensko pravo (8KT)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 Kazensko procesno pravo (8KT)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Tuja pravna terminologija (5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l-SI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1D372FF0-AA8C-4265-A2D6-272FE28C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565" y="1409700"/>
            <a:ext cx="10287000" cy="10287000"/>
          </a:xfrm>
          <a:prstGeom prst="rect">
            <a:avLst/>
          </a:prstGeom>
        </p:spPr>
      </p:pic>
      <p:sp>
        <p:nvSpPr>
          <p:cNvPr id="17" name="AutoShape 7">
            <a:extLst>
              <a:ext uri="{FF2B5EF4-FFF2-40B4-BE49-F238E27FC236}">
                <a16:creationId xmlns:a16="http://schemas.microsoft.com/office/drawing/2014/main" id="{A55DE83C-B911-440F-8D7C-FAE59B283B15}"/>
              </a:ext>
            </a:extLst>
          </p:cNvPr>
          <p:cNvSpPr/>
          <p:nvPr/>
        </p:nvSpPr>
        <p:spPr>
          <a:xfrm>
            <a:off x="914400" y="3169773"/>
            <a:ext cx="16230600" cy="38100"/>
          </a:xfrm>
          <a:prstGeom prst="rect">
            <a:avLst/>
          </a:prstGeom>
          <a:solidFill>
            <a:srgbClr val="050707"/>
          </a:solidFill>
        </p:spPr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F263D21F-F080-49C6-B2C4-96E6FD169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041912"/>
            <a:ext cx="2328874" cy="37798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894D08C-F994-4AA3-9313-0753BFAB9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573" y="3041911"/>
            <a:ext cx="2328874" cy="377985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9FB3877A-9DE1-4937-B413-54F130B15134}"/>
              </a:ext>
            </a:extLst>
          </p:cNvPr>
          <p:cNvSpPr txBox="1"/>
          <p:nvPr/>
        </p:nvSpPr>
        <p:spPr>
          <a:xfrm>
            <a:off x="10308437" y="3888544"/>
            <a:ext cx="60197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Bold" panose="020B0604020202020204" charset="-18"/>
              </a:rPr>
              <a:t>2. LETNIK (60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Obligacijsko pravo (8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Civilno procesno pravo (8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Uvod v civilno pravo (8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Gospodarsko pravo (8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Finančno pravo (7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Družinsko pravo (4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Dedno pravo (4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Delovno pravo (5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Pravo socialne varnosti (4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Stvarno pravo (6 KT)</a:t>
            </a:r>
          </a:p>
        </p:txBody>
      </p:sp>
    </p:spTree>
    <p:extLst>
      <p:ext uri="{BB962C8B-B14F-4D97-AF65-F5344CB8AC3E}">
        <p14:creationId xmlns:p14="http://schemas.microsoft.com/office/powerpoint/2010/main" val="37322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5400" y="0"/>
            <a:ext cx="18389600" cy="2653916"/>
          </a:xfrm>
          <a:prstGeom prst="rect">
            <a:avLst/>
          </a:prstGeom>
          <a:solidFill>
            <a:srgbClr val="003767"/>
          </a:solidFill>
        </p:spPr>
        <p:txBody>
          <a:bodyPr/>
          <a:lstStyle/>
          <a:p>
            <a:endParaRPr lang="sl-SI" dirty="0"/>
          </a:p>
        </p:txBody>
      </p:sp>
      <p:sp>
        <p:nvSpPr>
          <p:cNvPr id="3" name="TextBox 3"/>
          <p:cNvSpPr txBox="1"/>
          <p:nvPr/>
        </p:nvSpPr>
        <p:spPr>
          <a:xfrm>
            <a:off x="743939" y="765981"/>
            <a:ext cx="15043855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sl-SI" sz="7600" spc="76" dirty="0">
                <a:solidFill>
                  <a:srgbClr val="FFFFFF"/>
                </a:solidFill>
                <a:latin typeface="Playfair Display Italics"/>
              </a:rPr>
              <a:t>Predmetnik Pravo 1. stopnje</a:t>
            </a:r>
            <a:endParaRPr lang="en-US" sz="7600" spc="76" dirty="0">
              <a:solidFill>
                <a:srgbClr val="FFFFFF"/>
              </a:solidFill>
              <a:latin typeface="Playfair Display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653916"/>
            <a:ext cx="16230600" cy="57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endParaRPr lang="en-US" sz="3499" spc="209" dirty="0">
              <a:solidFill>
                <a:srgbClr val="003767"/>
              </a:solidFill>
              <a:latin typeface="Raleway Bold"/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59C76C3-8F30-4770-8BF5-5992B3A4EB17}"/>
              </a:ext>
            </a:extLst>
          </p:cNvPr>
          <p:cNvSpPr txBox="1"/>
          <p:nvPr/>
        </p:nvSpPr>
        <p:spPr>
          <a:xfrm>
            <a:off x="743939" y="3613728"/>
            <a:ext cx="1129566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Bold" panose="020B0604020202020204" charset="-18"/>
              </a:rPr>
              <a:t>3. LETNIK (60 KT)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sl-SI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Bold" panose="020B0604020202020204" charset="-18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Mednarodno pravo (8 KT)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Pravo Evropske unije (8 KT)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Mednarodno zasebno pravo (4 KT)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Upravni postopek in upravni spor (6 KT)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Upravno pravo (5 KT)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Javna uprava (5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7. Izbirni predmet 1 (6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8. Izbirni predmet 2 (6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9. Izbirni predmet 3 (6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10. 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anose="020B0604020202020204" charset="-18"/>
              </a:rPr>
              <a:t>Obvezna praksa (6 KT) - NOVOST OD LETA 2019/2020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anose="020B0604020202020204" charset="-18"/>
              </a:rPr>
              <a:t>!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1D372FF0-AA8C-4265-A2D6-272FE28C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0612" y="342900"/>
            <a:ext cx="10287000" cy="10287000"/>
          </a:xfrm>
          <a:prstGeom prst="rect">
            <a:avLst/>
          </a:prstGeom>
        </p:spPr>
      </p:pic>
      <p:sp>
        <p:nvSpPr>
          <p:cNvPr id="17" name="AutoShape 7">
            <a:extLst>
              <a:ext uri="{FF2B5EF4-FFF2-40B4-BE49-F238E27FC236}">
                <a16:creationId xmlns:a16="http://schemas.microsoft.com/office/drawing/2014/main" id="{A55DE83C-B911-440F-8D7C-FAE59B283B15}"/>
              </a:ext>
            </a:extLst>
          </p:cNvPr>
          <p:cNvSpPr/>
          <p:nvPr/>
        </p:nvSpPr>
        <p:spPr>
          <a:xfrm>
            <a:off x="914400" y="3169773"/>
            <a:ext cx="16230600" cy="38100"/>
          </a:xfrm>
          <a:prstGeom prst="rect">
            <a:avLst/>
          </a:prstGeom>
          <a:solidFill>
            <a:srgbClr val="050707"/>
          </a:solidFill>
        </p:spPr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F263D21F-F080-49C6-B2C4-96E6FD169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283" y="3048245"/>
            <a:ext cx="2328874" cy="377985"/>
          </a:xfrm>
          <a:prstGeom prst="rect">
            <a:avLst/>
          </a:prstGeom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7C33C3D0-EEBC-4A24-87E1-58C1C68BCE10}"/>
              </a:ext>
            </a:extLst>
          </p:cNvPr>
          <p:cNvSpPr/>
          <p:nvPr/>
        </p:nvSpPr>
        <p:spPr>
          <a:xfrm rot="16200000">
            <a:off x="10567723" y="1910027"/>
            <a:ext cx="5915554" cy="8458200"/>
          </a:xfrm>
          <a:prstGeom prst="rect">
            <a:avLst/>
          </a:prstGeom>
          <a:solidFill>
            <a:srgbClr val="003767">
              <a:alpha val="19607"/>
            </a:srgbClr>
          </a:solidFill>
        </p:spPr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71D5A91D-1899-4483-BED7-B2AD770563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157" y="3713597"/>
            <a:ext cx="7169843" cy="47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982200" y="3390900"/>
            <a:ext cx="8115300" cy="8903017"/>
          </a:xfrm>
          <a:prstGeom prst="rect">
            <a:avLst/>
          </a:prstGeom>
          <a:solidFill>
            <a:srgbClr val="003767">
              <a:alpha val="19607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025843"/>
            <a:ext cx="7387478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en-US" sz="7600" spc="76">
                <a:solidFill>
                  <a:srgbClr val="050707"/>
                </a:solidFill>
                <a:latin typeface="Playfair Display Bold Italics"/>
              </a:rPr>
              <a:t>Izbirni predmeti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586037"/>
            <a:ext cx="8452214" cy="640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sl-SI" sz="3200" spc="28" dirty="0">
              <a:solidFill>
                <a:srgbClr val="050707"/>
              </a:solidFill>
              <a:latin typeface="Raleway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3200" spc="28" dirty="0">
                <a:solidFill>
                  <a:srgbClr val="050707"/>
                </a:solidFill>
                <a:latin typeface="Raleway"/>
              </a:rPr>
              <a:t>Pomorsko mednarodno pravo (6 KT)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3200" spc="28" dirty="0">
                <a:solidFill>
                  <a:srgbClr val="050707"/>
                </a:solidFill>
                <a:latin typeface="Raleway"/>
              </a:rPr>
              <a:t>Pravo mednarodnih organizacij (6 KT)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3200" spc="28" dirty="0">
                <a:solidFill>
                  <a:srgbClr val="050707"/>
                </a:solidFill>
                <a:latin typeface="Raleway"/>
              </a:rPr>
              <a:t>Mirno reševanje sporov (6 KT)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3200" spc="28" dirty="0">
                <a:solidFill>
                  <a:srgbClr val="050707"/>
                </a:solidFill>
                <a:latin typeface="Raleway"/>
              </a:rPr>
              <a:t>Pravo intelektualne lastnine (6 KT)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3200" spc="28" dirty="0">
                <a:solidFill>
                  <a:srgbClr val="050707"/>
                </a:solidFill>
                <a:latin typeface="Raleway"/>
              </a:rPr>
              <a:t>Kriminalistika (6 KT)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3200" spc="28" dirty="0">
                <a:solidFill>
                  <a:srgbClr val="050707"/>
                </a:solidFill>
                <a:latin typeface="Raleway"/>
              </a:rPr>
              <a:t>Policijsko pravo (6 KT)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3200" spc="28" dirty="0">
                <a:solidFill>
                  <a:srgbClr val="050707"/>
                </a:solidFill>
                <a:latin typeface="Raleway"/>
              </a:rPr>
              <a:t>Diplomatsko in konzularno pravo (6 KT)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3200" spc="28" dirty="0">
                <a:solidFill>
                  <a:srgbClr val="050707"/>
                </a:solidFill>
                <a:latin typeface="Raleway"/>
              </a:rPr>
              <a:t>Davčno pravo (6 KT)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3200" spc="28" dirty="0">
                <a:solidFill>
                  <a:srgbClr val="050707"/>
                </a:solidFill>
                <a:latin typeface="Raleway"/>
              </a:rPr>
              <a:t>Primerjalno ustavno pravo (6KT)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3200" spc="28" dirty="0">
                <a:solidFill>
                  <a:srgbClr val="050707"/>
                </a:solidFill>
                <a:latin typeface="Raleway"/>
              </a:rPr>
              <a:t>Psihologija za pravnike I. (6 KT)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3200" spc="28" dirty="0">
                <a:solidFill>
                  <a:srgbClr val="050707"/>
                </a:solidFill>
                <a:latin typeface="Raleway"/>
              </a:rPr>
              <a:t>Aktualni vidiki prava in politike Evropske unije (6 </a:t>
            </a:r>
            <a:r>
              <a:rPr lang="sl-SI" sz="2800" spc="28" dirty="0">
                <a:solidFill>
                  <a:srgbClr val="050707"/>
                </a:solidFill>
                <a:latin typeface="Raleway"/>
              </a:rPr>
              <a:t>KT)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87544" y="28575"/>
            <a:ext cx="10419101" cy="1041910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3200" y="3695700"/>
            <a:ext cx="7353300" cy="6282883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C7E651E1-E8EF-4E67-92D8-8C3FC0675154}"/>
              </a:ext>
            </a:extLst>
          </p:cNvPr>
          <p:cNvSpPr/>
          <p:nvPr/>
        </p:nvSpPr>
        <p:spPr>
          <a:xfrm>
            <a:off x="-25400" y="0"/>
            <a:ext cx="18389600" cy="2653916"/>
          </a:xfrm>
          <a:prstGeom prst="rect">
            <a:avLst/>
          </a:prstGeom>
          <a:solidFill>
            <a:srgbClr val="003767"/>
          </a:solidFill>
        </p:spPr>
        <p:txBody>
          <a:bodyPr/>
          <a:lstStyle/>
          <a:p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/>
            </a:r>
            <a:b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</a:br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/>
            </a:r>
            <a:b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</a:br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/>
            </a:r>
            <a:b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</a:br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/>
            </a:r>
            <a:b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</a:br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>             </a:t>
            </a:r>
            <a:r>
              <a:rPr lang="sl-SI" sz="7600" dirty="0">
                <a:solidFill>
                  <a:schemeClr val="bg1"/>
                </a:solidFill>
                <a:latin typeface="Playfair Display Italics" panose="020B0604020202020204" charset="-18"/>
              </a:rPr>
              <a:t>Izbirni predmeti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990600" y="3009900"/>
            <a:ext cx="781050" cy="1162050"/>
          </a:xfrm>
          <a:prstGeom prst="rect">
            <a:avLst/>
          </a:prstGeom>
          <a:solidFill>
            <a:srgbClr val="003767"/>
          </a:solidFill>
        </p:spPr>
      </p:sp>
      <p:grpSp>
        <p:nvGrpSpPr>
          <p:cNvPr id="18" name="Group 18"/>
          <p:cNvGrpSpPr/>
          <p:nvPr/>
        </p:nvGrpSpPr>
        <p:grpSpPr>
          <a:xfrm>
            <a:off x="0" y="-360567"/>
            <a:ext cx="18288000" cy="2778534"/>
            <a:chOff x="0" y="0"/>
            <a:chExt cx="25649767" cy="3704712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25649767" cy="3704712"/>
            </a:xfrm>
            <a:prstGeom prst="rect">
              <a:avLst/>
            </a:prstGeom>
            <a:solidFill>
              <a:srgbClr val="003767">
                <a:alpha val="97647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600185" y="1445956"/>
              <a:ext cx="15296402" cy="14875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80"/>
                </a:lnSpc>
              </a:pPr>
              <a:r>
                <a:rPr lang="sl-SI" sz="7600" spc="372" dirty="0">
                  <a:solidFill>
                    <a:srgbClr val="FFFFFF"/>
                  </a:solidFill>
                  <a:latin typeface="Playfair Display Italics"/>
                </a:rPr>
                <a:t>Zaposlitvene možnosti</a:t>
              </a:r>
              <a:endParaRPr lang="en-US" sz="7600" spc="372" dirty="0">
                <a:solidFill>
                  <a:srgbClr val="FFFFFF"/>
                </a:solidFill>
                <a:latin typeface="Playfair Display Italics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72600" y="-723900"/>
            <a:ext cx="10419101" cy="10419101"/>
          </a:xfrm>
          <a:prstGeom prst="rect">
            <a:avLst/>
          </a:prstGeom>
        </p:spPr>
      </p:pic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82038DCC-4D17-47F1-B2B6-719B897952E8}"/>
              </a:ext>
            </a:extLst>
          </p:cNvPr>
          <p:cNvSpPr txBox="1"/>
          <p:nvPr/>
        </p:nvSpPr>
        <p:spPr>
          <a:xfrm>
            <a:off x="2427515" y="3009900"/>
            <a:ext cx="962297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sl-SI" sz="3200" dirty="0">
                <a:latin typeface="Raleway" panose="020B0604020202020204" charset="-18"/>
              </a:rPr>
              <a:t>delovna mesta, kjer se zahteva univerzitetna pravna izobrazba oziroma strokovni magisterij prava,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sl-SI" sz="3200" dirty="0">
                <a:latin typeface="Raleway" panose="020B0604020202020204" charset="-18"/>
              </a:rPr>
              <a:t>pravosodna praksa in pravniški državni izpit v skladu z veljavno ureditvijo              pogoji za delo v vseh pravosodnih, državnih in gospodarskih organizacijah, kjer se za delovno mesto zahteva uspešno opravljeni državni pravniški izpit,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sl-SI" sz="3200" dirty="0">
                <a:latin typeface="Raleway" panose="020B0604020202020204" charset="-18"/>
              </a:rPr>
              <a:t>možnosti zaposlovanja  na različnih področjih, kot npr.: v pravosodju, projektnem upravljanju, kadrovskem upravljanju, finančnem upravljanju, kontroli, razvoju, zunanjih odnosov, ekonomiji in gospodarstvu.</a:t>
            </a:r>
            <a:endParaRPr lang="sl-SI" sz="3200" b="1" dirty="0">
              <a:latin typeface="Raleway" panose="020B0604020202020204" charset="-18"/>
            </a:endParaRPr>
          </a:p>
        </p:txBody>
      </p:sp>
      <p:pic>
        <p:nvPicPr>
          <p:cNvPr id="2050" name="Picture 2" descr="håndhilsen - WRK Bemanning">
            <a:extLst>
              <a:ext uri="{FF2B5EF4-FFF2-40B4-BE49-F238E27FC236}">
                <a16:creationId xmlns:a16="http://schemas.microsoft.com/office/drawing/2014/main" id="{0B22DFA5-FE6A-49B4-ABE6-A8F99F21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208" y="5851864"/>
            <a:ext cx="5775506" cy="384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9029" y="-580115"/>
            <a:ext cx="18317029" cy="342900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3" name="TextBox 3"/>
          <p:cNvSpPr txBox="1"/>
          <p:nvPr/>
        </p:nvSpPr>
        <p:spPr>
          <a:xfrm>
            <a:off x="6837538" y="747162"/>
            <a:ext cx="7127524" cy="115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sl-SI" sz="7600" spc="76" dirty="0">
                <a:solidFill>
                  <a:srgbClr val="FFFFFF"/>
                </a:solidFill>
                <a:latin typeface="Playfair Display Italics"/>
              </a:rPr>
              <a:t>Prijava za vpis</a:t>
            </a:r>
            <a:endParaRPr lang="en-US" sz="7600" spc="76" dirty="0">
              <a:solidFill>
                <a:srgbClr val="FFFFFF"/>
              </a:solidFill>
              <a:latin typeface="Playfair Display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286000" y="4455046"/>
            <a:ext cx="16230600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endParaRPr lang="en-US" sz="2600" spc="26" dirty="0">
              <a:solidFill>
                <a:srgbClr val="050707"/>
              </a:solidFill>
              <a:latin typeface="Raleway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2449" y="476827"/>
            <a:ext cx="10419101" cy="1041910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7AABFFC-148D-4BD7-A416-B7A7B8CC9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029" y="2850699"/>
            <a:ext cx="14097000" cy="743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ipsa 8">
            <a:hlinkClick r:id="rId4"/>
            <a:extLst>
              <a:ext uri="{FF2B5EF4-FFF2-40B4-BE49-F238E27FC236}">
                <a16:creationId xmlns:a16="http://schemas.microsoft.com/office/drawing/2014/main" id="{EAA39A73-BA1F-4AC9-8041-0E24DFDDF517}"/>
              </a:ext>
            </a:extLst>
          </p:cNvPr>
          <p:cNvSpPr/>
          <p:nvPr/>
        </p:nvSpPr>
        <p:spPr>
          <a:xfrm rot="1111634">
            <a:off x="10926174" y="3623898"/>
            <a:ext cx="6222958" cy="5785128"/>
          </a:xfrm>
          <a:prstGeom prst="ellipse">
            <a:avLst/>
          </a:prstGeom>
          <a:solidFill>
            <a:schemeClr val="accent1">
              <a:alpha val="91000"/>
            </a:schemeClr>
          </a:solidFill>
          <a:ln w="85725" cap="rnd" cmpd="sng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b="1" dirty="0"/>
              <a:t>Prijavim se prek spleta</a:t>
            </a:r>
          </a:p>
          <a:p>
            <a:pPr algn="ctr"/>
            <a:r>
              <a:rPr lang="sl-SI" sz="4400" dirty="0"/>
              <a:t>#elektronska prijava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043B68D7-54E8-4483-ADE6-B5D60B115D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5" y="404664"/>
            <a:ext cx="5139091" cy="1843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685800"/>
            <a:ext cx="18288000" cy="331470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3" name="TextBox 3"/>
          <p:cNvSpPr txBox="1"/>
          <p:nvPr/>
        </p:nvSpPr>
        <p:spPr>
          <a:xfrm>
            <a:off x="-593893" y="647700"/>
            <a:ext cx="15043855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sl-SI" sz="7600" spc="76" dirty="0">
                <a:solidFill>
                  <a:srgbClr val="FFFFFF"/>
                </a:solidFill>
                <a:latin typeface="Playfair Display Italics"/>
              </a:rPr>
              <a:t>       Prijavni roki</a:t>
            </a:r>
            <a:endParaRPr lang="en-US" sz="7600" spc="76" dirty="0">
              <a:solidFill>
                <a:srgbClr val="FFFFFF"/>
              </a:solidFill>
              <a:latin typeface="Playfair Display Italic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34600" y="1187899"/>
            <a:ext cx="10419101" cy="10419101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ACDA8F9A-3E55-4D5F-B48C-B2A43451BAF6}"/>
              </a:ext>
            </a:extLst>
          </p:cNvPr>
          <p:cNvSpPr/>
          <p:nvPr/>
        </p:nvSpPr>
        <p:spPr>
          <a:xfrm>
            <a:off x="3721468" y="2914017"/>
            <a:ext cx="10845064" cy="724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Razpisi za vpis v dodiplomske in enovite magistrske študijske programe v študijskem letu 2020/2021 je na voljo na naši spletni strani:</a:t>
            </a:r>
          </a:p>
          <a:p>
            <a:pPr algn="ctr"/>
            <a:r>
              <a:rPr lang="sl-SI" sz="2800" dirty="0">
                <a:latin typeface="Raleway" panose="020B0604020202020204" charset="-18"/>
              </a:rPr>
              <a:t>Razpisi za vpis v dodiplomske in enovite magistrske študijske programe v študijskem letu 2021/2022 je na voljo na naši spletni strani:</a:t>
            </a:r>
            <a:endParaRPr lang="sl-SI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algn="ctr">
              <a:spcAft>
                <a:spcPts val="0"/>
              </a:spcAft>
            </a:pPr>
            <a:r>
              <a:rPr lang="sl-SI" sz="3600" b="1" dirty="0">
                <a:solidFill>
                  <a:schemeClr val="bg1"/>
                </a:solidFill>
                <a:latin typeface="Raleway Bold" panose="020B0604020202020204" charset="-18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www.epf.nova-uni.si</a:t>
            </a:r>
            <a:endParaRPr lang="sl-SI" sz="3600" b="1" dirty="0">
              <a:solidFill>
                <a:schemeClr val="bg1"/>
              </a:solidFill>
              <a:latin typeface="Raleway Bold" panose="020B060402020202020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sl-SI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sl-SI" sz="11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azpi</a:t>
            </a:r>
            <a:endParaRPr lang="sl-SI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pl-PL" sz="3600" dirty="0">
                <a:latin typeface="Raleway Bold" panose="020B0604020202020204" charset="-18"/>
              </a:rPr>
              <a:t>Študij &gt; Vpis &gt; Razpisi za vpis</a:t>
            </a:r>
          </a:p>
          <a:p>
            <a:pPr lvl="0" algn="ctr"/>
            <a:endParaRPr lang="sl-SI" dirty="0"/>
          </a:p>
          <a:p>
            <a:pPr lvl="0" algn="ctr"/>
            <a:r>
              <a:rPr lang="sl-SI" sz="2800" dirty="0">
                <a:latin typeface="Raleway" panose="020B0604020202020204" charset="-18"/>
              </a:rPr>
              <a:t>Prvi prijavni rok za vpis v 1. letnik Pravo 1 in PMIN 1 bo potekal </a:t>
            </a:r>
          </a:p>
          <a:p>
            <a:pPr lvl="0" algn="ctr"/>
            <a:r>
              <a:rPr lang="sl-SI" sz="3600" dirty="0">
                <a:latin typeface="Raleway Bold" panose="020B0604020202020204" charset="-18"/>
              </a:rPr>
              <a:t>od 16. februarja do 19. marca 2021 </a:t>
            </a:r>
          </a:p>
          <a:p>
            <a:pPr lvl="0" algn="ctr"/>
            <a:endParaRPr lang="sl-SI" sz="1200" dirty="0"/>
          </a:p>
          <a:p>
            <a:pPr lvl="0" algn="ctr"/>
            <a:r>
              <a:rPr lang="sl-SI" sz="2800" b="1" dirty="0">
                <a:solidFill>
                  <a:schemeClr val="bg1"/>
                </a:solidFill>
              </a:rPr>
              <a:t>od 12.2.2020 do 18.3.2020</a:t>
            </a:r>
          </a:p>
          <a:p>
            <a:pPr lvl="0" algn="ctr"/>
            <a:endParaRPr lang="sl-SI" sz="1200" dirty="0">
              <a:solidFill>
                <a:srgbClr val="FF0000"/>
              </a:solidFill>
            </a:endParaRPr>
          </a:p>
          <a:p>
            <a:pPr lvl="0" algn="ctr"/>
            <a:r>
              <a:rPr lang="sl-SI" sz="2800" dirty="0">
                <a:latin typeface="Raleway" panose="020B0604020202020204" charset="-18"/>
              </a:rPr>
              <a:t>Kandidati oddate elektronsko prijavo na povezavi: </a:t>
            </a:r>
          </a:p>
          <a:p>
            <a:pPr lvl="0" algn="ctr"/>
            <a:r>
              <a:rPr lang="sl-SI" sz="32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https://portal.evs.gov.si/prijava/</a:t>
            </a:r>
            <a:endParaRPr lang="sl-SI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5B9A3D7-B06D-45E7-B165-5F90DEBA61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400" y="-5443"/>
            <a:ext cx="5988898" cy="2148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 b="15094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5400" y="0"/>
            <a:ext cx="18389600" cy="2653916"/>
          </a:xfrm>
          <a:prstGeom prst="rect">
            <a:avLst/>
          </a:prstGeom>
          <a:solidFill>
            <a:srgbClr val="003767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43939" y="765981"/>
            <a:ext cx="15043855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0" i="0" u="none" strike="noStrike" kern="1200" cap="none" spc="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 Italics"/>
                <a:ea typeface="+mn-ea"/>
                <a:cs typeface="+mn-cs"/>
              </a:rPr>
              <a:t>Vpisni pogoji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653916"/>
            <a:ext cx="16230600" cy="57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99" b="0" i="0" u="none" strike="noStrike" kern="1200" cap="none" spc="209" normalizeH="0" baseline="0" noProof="0" dirty="0">
              <a:ln>
                <a:noFill/>
              </a:ln>
              <a:solidFill>
                <a:srgbClr val="003767"/>
              </a:solidFill>
              <a:effectLst/>
              <a:uLnTx/>
              <a:uFillTx/>
              <a:latin typeface="Raleway Bold"/>
              <a:ea typeface="+mn-ea"/>
              <a:cs typeface="+mn-cs"/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59C76C3-8F30-4770-8BF5-5992B3A4EB17}"/>
              </a:ext>
            </a:extLst>
          </p:cNvPr>
          <p:cNvSpPr txBox="1"/>
          <p:nvPr/>
        </p:nvSpPr>
        <p:spPr>
          <a:xfrm>
            <a:off x="2971800" y="3543300"/>
            <a:ext cx="1236163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  <a:ea typeface="+mn-ea"/>
                <a:cs typeface="+mn-cs"/>
              </a:rPr>
              <a:t>PRAVO in MANAGEMENT INFRASTRUKTURE in NEPREMIČNIN 1. STOPNJE (VS)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  <a:ea typeface="+mn-ea"/>
                <a:cs typeface="+mn-cs"/>
              </a:rPr>
              <a:t>Način študija: </a:t>
            </a:r>
            <a:r>
              <a:rPr kumimoji="0" lang="sl-SI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  <a:ea typeface="+mn-ea"/>
                <a:cs typeface="+mn-cs"/>
              </a:rPr>
              <a:t>izredni način študija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  <a:ea typeface="+mn-ea"/>
                <a:cs typeface="+mn-cs"/>
              </a:rPr>
              <a:t>Kraj izvajanja študija:</a:t>
            </a:r>
            <a:r>
              <a:rPr kumimoji="0" lang="sl-SI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  <a:ea typeface="+mn-ea"/>
                <a:cs typeface="+mn-cs"/>
              </a:rPr>
              <a:t> Ljubljana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  <a:ea typeface="+mn-ea"/>
              <a:cs typeface="+mn-cs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1D372FF0-AA8C-4265-A2D6-272FE28C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"/>
            <a:ext cx="10287000" cy="10287000"/>
          </a:xfrm>
          <a:prstGeom prst="rect">
            <a:avLst/>
          </a:prstGeom>
        </p:spPr>
      </p:pic>
      <p:sp>
        <p:nvSpPr>
          <p:cNvPr id="17" name="AutoShape 7">
            <a:extLst>
              <a:ext uri="{FF2B5EF4-FFF2-40B4-BE49-F238E27FC236}">
                <a16:creationId xmlns:a16="http://schemas.microsoft.com/office/drawing/2014/main" id="{A55DE83C-B911-440F-8D7C-FAE59B283B15}"/>
              </a:ext>
            </a:extLst>
          </p:cNvPr>
          <p:cNvSpPr/>
          <p:nvPr/>
        </p:nvSpPr>
        <p:spPr>
          <a:xfrm>
            <a:off x="1028700" y="4267200"/>
            <a:ext cx="16230600" cy="38100"/>
          </a:xfrm>
          <a:prstGeom prst="rect">
            <a:avLst/>
          </a:prstGeom>
          <a:solidFill>
            <a:srgbClr val="050707"/>
          </a:solidFill>
        </p:spPr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F263D21F-F080-49C6-B2C4-96E6FD169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097257"/>
            <a:ext cx="2328874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5400" y="0"/>
            <a:ext cx="18389600" cy="2653916"/>
          </a:xfrm>
          <a:prstGeom prst="rect">
            <a:avLst/>
          </a:prstGeom>
          <a:solidFill>
            <a:srgbClr val="003767"/>
          </a:solidFill>
        </p:spPr>
        <p:txBody>
          <a:bodyPr/>
          <a:lstStyle/>
          <a:p>
            <a:endParaRPr lang="sl-SI" dirty="0"/>
          </a:p>
        </p:txBody>
      </p:sp>
      <p:sp>
        <p:nvSpPr>
          <p:cNvPr id="3" name="TextBox 3"/>
          <p:cNvSpPr txBox="1"/>
          <p:nvPr/>
        </p:nvSpPr>
        <p:spPr>
          <a:xfrm>
            <a:off x="743939" y="765981"/>
            <a:ext cx="15043855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en-US" sz="7600" spc="76">
                <a:solidFill>
                  <a:srgbClr val="FFFFFF"/>
                </a:solidFill>
                <a:latin typeface="Playfair Display Italics"/>
              </a:rPr>
              <a:t>Vpisni pogoji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653916"/>
            <a:ext cx="16230600" cy="57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endParaRPr lang="en-US" sz="3499" spc="209" dirty="0">
              <a:solidFill>
                <a:srgbClr val="003767"/>
              </a:solidFill>
              <a:latin typeface="Raleway Bold"/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59C76C3-8F30-4770-8BF5-5992B3A4EB17}"/>
              </a:ext>
            </a:extLst>
          </p:cNvPr>
          <p:cNvSpPr txBox="1"/>
          <p:nvPr/>
        </p:nvSpPr>
        <p:spPr>
          <a:xfrm>
            <a:off x="968435" y="4852666"/>
            <a:ext cx="1236163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kdor je uspešno opravil splošno maturo,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kdor je uspešno opravil poklicno maturo v kateremkoli štiriletnem srednješolskem programu,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kdor je opravil zaključni izpit v kateremkoli štiriletnem srednješolskem programu.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sl-SI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Pogoje za vpis izpolnjuje tudi, kdor je zaključil enakovredno izobraževanje v tujini. 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1D372FF0-AA8C-4265-A2D6-272FE28C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754" y="1790700"/>
            <a:ext cx="10287000" cy="10287000"/>
          </a:xfrm>
          <a:prstGeom prst="rect">
            <a:avLst/>
          </a:prstGeom>
        </p:spPr>
      </p:pic>
      <p:sp>
        <p:nvSpPr>
          <p:cNvPr id="17" name="AutoShape 7">
            <a:extLst>
              <a:ext uri="{FF2B5EF4-FFF2-40B4-BE49-F238E27FC236}">
                <a16:creationId xmlns:a16="http://schemas.microsoft.com/office/drawing/2014/main" id="{A55DE83C-B911-440F-8D7C-FAE59B283B15}"/>
              </a:ext>
            </a:extLst>
          </p:cNvPr>
          <p:cNvSpPr/>
          <p:nvPr/>
        </p:nvSpPr>
        <p:spPr>
          <a:xfrm>
            <a:off x="1028700" y="4267200"/>
            <a:ext cx="16230600" cy="38100"/>
          </a:xfrm>
          <a:prstGeom prst="rect">
            <a:avLst/>
          </a:prstGeom>
          <a:solidFill>
            <a:srgbClr val="050707"/>
          </a:solidFill>
        </p:spPr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F0B515FC-B91E-44A5-BBD4-9831FA4E461D}"/>
              </a:ext>
            </a:extLst>
          </p:cNvPr>
          <p:cNvSpPr/>
          <p:nvPr/>
        </p:nvSpPr>
        <p:spPr>
          <a:xfrm>
            <a:off x="1688664" y="1838146"/>
            <a:ext cx="2955136" cy="2822958"/>
          </a:xfrm>
          <a:prstGeom prst="ellipse">
            <a:avLst/>
          </a:prstGeom>
          <a:solidFill>
            <a:schemeClr val="accent1">
              <a:alpha val="64000"/>
            </a:schemeClr>
          </a:solidFill>
          <a:ln cmpd="sng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>
                <a:solidFill>
                  <a:schemeClr val="bg1"/>
                </a:solidFill>
              </a:rPr>
              <a:t>diplomant/-</a:t>
            </a:r>
            <a:r>
              <a:rPr lang="sl-SI" sz="2000" dirty="0" err="1">
                <a:solidFill>
                  <a:schemeClr val="bg1"/>
                </a:solidFill>
              </a:rPr>
              <a:t>ka</a:t>
            </a:r>
            <a:r>
              <a:rPr lang="sl-SI" sz="2000" dirty="0">
                <a:solidFill>
                  <a:schemeClr val="bg1"/>
                </a:solidFill>
              </a:rPr>
              <a:t> prava in </a:t>
            </a:r>
            <a:r>
              <a:rPr lang="sl-SI" sz="2000" dirty="0" err="1">
                <a:solidFill>
                  <a:schemeClr val="bg1"/>
                </a:solidFill>
              </a:rPr>
              <a:t>managementa</a:t>
            </a:r>
            <a:r>
              <a:rPr lang="sl-SI" sz="2000" dirty="0">
                <a:solidFill>
                  <a:schemeClr val="bg1"/>
                </a:solidFill>
              </a:rPr>
              <a:t> infrastrukture in nepremičnin (VS)</a:t>
            </a:r>
          </a:p>
        </p:txBody>
      </p:sp>
      <p:sp>
        <p:nvSpPr>
          <p:cNvPr id="18" name="Elipsa 17">
            <a:extLst>
              <a:ext uri="{FF2B5EF4-FFF2-40B4-BE49-F238E27FC236}">
                <a16:creationId xmlns:a16="http://schemas.microsoft.com/office/drawing/2014/main" id="{4B30A933-264B-48A1-AA8E-650932DAD4C1}"/>
              </a:ext>
            </a:extLst>
          </p:cNvPr>
          <p:cNvSpPr/>
          <p:nvPr/>
        </p:nvSpPr>
        <p:spPr>
          <a:xfrm>
            <a:off x="4751836" y="1776262"/>
            <a:ext cx="2955136" cy="2822958"/>
          </a:xfrm>
          <a:prstGeom prst="ellipse">
            <a:avLst/>
          </a:prstGeom>
          <a:solidFill>
            <a:schemeClr val="accent1">
              <a:alpha val="64000"/>
            </a:schemeClr>
          </a:solidFill>
          <a:ln cmpd="sng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bg1"/>
                </a:solidFill>
              </a:rPr>
              <a:t>dipl. prav. in </a:t>
            </a:r>
            <a:r>
              <a:rPr lang="sl-SI" sz="2400" dirty="0" err="1">
                <a:solidFill>
                  <a:schemeClr val="bg1"/>
                </a:solidFill>
              </a:rPr>
              <a:t>manag</a:t>
            </a:r>
            <a:r>
              <a:rPr lang="sl-SI" sz="2400" dirty="0">
                <a:solidFill>
                  <a:schemeClr val="bg1"/>
                </a:solidFill>
              </a:rPr>
              <a:t>. infra. in </a:t>
            </a:r>
            <a:r>
              <a:rPr lang="sl-SI" sz="2400" dirty="0" err="1">
                <a:solidFill>
                  <a:schemeClr val="bg1"/>
                </a:solidFill>
              </a:rPr>
              <a:t>neprem</a:t>
            </a:r>
            <a:r>
              <a:rPr lang="sl-SI" sz="2400" dirty="0">
                <a:solidFill>
                  <a:schemeClr val="bg1"/>
                </a:solidFill>
              </a:rPr>
              <a:t>. (VS)</a:t>
            </a:r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C13CB791-592E-498C-B6DF-C7C98C336367}"/>
              </a:ext>
            </a:extLst>
          </p:cNvPr>
          <p:cNvSpPr/>
          <p:nvPr/>
        </p:nvSpPr>
        <p:spPr>
          <a:xfrm>
            <a:off x="7733933" y="1789803"/>
            <a:ext cx="2955136" cy="2822958"/>
          </a:xfrm>
          <a:prstGeom prst="ellipse">
            <a:avLst/>
          </a:prstGeom>
          <a:solidFill>
            <a:schemeClr val="accent1">
              <a:alpha val="64000"/>
            </a:schemeClr>
          </a:solidFill>
          <a:ln cmpd="sng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bg1"/>
                </a:solidFill>
              </a:rPr>
              <a:t>3 leta</a:t>
            </a:r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286F77C6-2642-415F-AFC6-C1A7D13D749E}"/>
              </a:ext>
            </a:extLst>
          </p:cNvPr>
          <p:cNvSpPr/>
          <p:nvPr/>
        </p:nvSpPr>
        <p:spPr>
          <a:xfrm>
            <a:off x="10716030" y="1739366"/>
            <a:ext cx="2955136" cy="2822958"/>
          </a:xfrm>
          <a:prstGeom prst="ellipse">
            <a:avLst/>
          </a:prstGeom>
          <a:solidFill>
            <a:schemeClr val="accent1">
              <a:alpha val="64000"/>
            </a:schemeClr>
          </a:solidFill>
          <a:ln cmpd="sng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bg1"/>
                </a:solidFill>
              </a:rPr>
              <a:t>180 KT</a:t>
            </a:r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id="{A35A2F7E-B13B-418E-8B5F-377FC72AB9D2}"/>
              </a:ext>
            </a:extLst>
          </p:cNvPr>
          <p:cNvSpPr/>
          <p:nvPr/>
        </p:nvSpPr>
        <p:spPr>
          <a:xfrm>
            <a:off x="13680889" y="1811571"/>
            <a:ext cx="2955136" cy="2822958"/>
          </a:xfrm>
          <a:prstGeom prst="ellipse">
            <a:avLst/>
          </a:prstGeom>
          <a:solidFill>
            <a:schemeClr val="accent1">
              <a:alpha val="64000"/>
            </a:schemeClr>
          </a:solidFill>
          <a:ln cmpd="sng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bg1"/>
                </a:solidFill>
              </a:rPr>
              <a:t>LJUBLJANA</a:t>
            </a:r>
          </a:p>
        </p:txBody>
      </p:sp>
    </p:spTree>
    <p:extLst>
      <p:ext uri="{BB962C8B-B14F-4D97-AF65-F5344CB8AC3E}">
        <p14:creationId xmlns:p14="http://schemas.microsoft.com/office/powerpoint/2010/main" val="48377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5400000">
            <a:off x="-1712918" y="1321569"/>
            <a:ext cx="5483236" cy="7643862"/>
          </a:xfrm>
          <a:prstGeom prst="rect">
            <a:avLst/>
          </a:prstGeom>
          <a:solidFill>
            <a:srgbClr val="003767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8" y="3334423"/>
            <a:ext cx="5427230" cy="36181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19685" y="476325"/>
            <a:ext cx="11909525" cy="9453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1"/>
              </a:lnSpc>
            </a:pPr>
            <a:r>
              <a:rPr lang="en-US" sz="2161" spc="21" dirty="0">
                <a:solidFill>
                  <a:srgbClr val="050707"/>
                </a:solidFill>
                <a:latin typeface="Raleway"/>
              </a:rPr>
              <a:t>Nova univerza je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ena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prvih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zasebnih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univerz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v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Republiki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Sloveniji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temelji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ustanovnih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članicah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Evropski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pravni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fakulteti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Fakulteti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za državne in evropske študije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ter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Fakulteti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za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slovenske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mednarodne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študije. </a:t>
            </a:r>
          </a:p>
          <a:p>
            <a:pPr algn="just">
              <a:lnSpc>
                <a:spcPts val="3241"/>
              </a:lnSpc>
            </a:pP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Ponaša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se z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izjemno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kombinacijo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izkušenj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mladostne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zagnanosti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akademskega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kadra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Od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ustanovnih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očetov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države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predsednikov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ustavnega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sodišča do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mednarodno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uveljavljenih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zelo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prodornih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mlajših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profesorjev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raziskovalcev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</a:t>
            </a:r>
          </a:p>
          <a:p>
            <a:pPr algn="just">
              <a:lnSpc>
                <a:spcPts val="3241"/>
              </a:lnSpc>
            </a:pPr>
            <a:r>
              <a:rPr lang="en-US" sz="2161" spc="21" dirty="0">
                <a:solidFill>
                  <a:srgbClr val="050707"/>
                </a:solidFill>
                <a:latin typeface="Raleway"/>
              </a:rPr>
              <a:t>V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pedagoškem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smislu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Nova univerza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glavo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obrača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konvencionalni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pristop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k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poučevanju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V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središču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je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študent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Njegov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dialoški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odnos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s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profesorjem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svoje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avtoritete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ne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gradi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umetni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hierarhiji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temveč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znanju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temelječi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meritokraciji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V tem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pedagoškem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pristopu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se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profesor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ne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skriva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za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katedrom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niti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od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študentov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ne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zahteva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učenja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pamet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Na Novi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univerzi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omiljeni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sokratski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metodi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študij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poteka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v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obliki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razprav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ed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profesorji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aktivnimi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študenti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naj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poleg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osnovnega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razumevanje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problematike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jo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obravnavajo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razvijejo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do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tudi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svoj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lasten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ustvarjalen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kritični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odnos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Zato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se v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predavalnicah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Nove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univerze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pogosto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glasneje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slišijo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izvirna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vprašanja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kot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v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naprej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naučeni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odgovori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Vselej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pa je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prvem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mestu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vprašanje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: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Kaj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zakaj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pa vi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mislite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?</a:t>
            </a:r>
          </a:p>
          <a:p>
            <a:pPr algn="just">
              <a:lnSpc>
                <a:spcPts val="3241"/>
              </a:lnSpc>
            </a:pPr>
            <a:endParaRPr lang="en-US" sz="2161" spc="21" dirty="0">
              <a:solidFill>
                <a:srgbClr val="050707"/>
              </a:solidFill>
              <a:latin typeface="Raleway"/>
            </a:endParaRPr>
          </a:p>
          <a:p>
            <a:pPr algn="just">
              <a:lnSpc>
                <a:spcPts val="3241"/>
              </a:lnSpc>
            </a:pP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Vizija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Nove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univerze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je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tako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povsem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jasna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: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odličnost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pedagoškem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raziskovalnem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mednarodnem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področju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! </a:t>
            </a:r>
          </a:p>
          <a:p>
            <a:pPr algn="just">
              <a:lnSpc>
                <a:spcPts val="3241"/>
              </a:lnSpc>
            </a:pPr>
            <a:endParaRPr lang="en-US" sz="2161" spc="21" dirty="0">
              <a:solidFill>
                <a:srgbClr val="050707"/>
              </a:solidFill>
              <a:latin typeface="Raleway"/>
            </a:endParaRPr>
          </a:p>
          <a:p>
            <a:pPr algn="just">
              <a:lnSpc>
                <a:spcPts val="3241"/>
              </a:lnSpc>
            </a:pPr>
            <a:r>
              <a:rPr lang="en-US" sz="2161" spc="21" dirty="0" err="1">
                <a:solidFill>
                  <a:srgbClr val="050707"/>
                </a:solidFill>
                <a:latin typeface="Raleway Bold"/>
              </a:rPr>
              <a:t>Pridružite</a:t>
            </a:r>
            <a:r>
              <a:rPr lang="en-US" sz="2161" spc="21" dirty="0">
                <a:solidFill>
                  <a:srgbClr val="050707"/>
                </a:solidFill>
                <a:latin typeface="Raleway Bold"/>
              </a:rPr>
              <a:t> se </a:t>
            </a:r>
            <a:r>
              <a:rPr lang="en-US" sz="2161" spc="21" dirty="0" err="1">
                <a:solidFill>
                  <a:srgbClr val="050707"/>
                </a:solidFill>
                <a:latin typeface="Raleway Bold"/>
              </a:rPr>
              <a:t>tisočim</a:t>
            </a:r>
            <a:r>
              <a:rPr lang="en-US" sz="2161" spc="21" dirty="0">
                <a:solidFill>
                  <a:srgbClr val="050707"/>
                </a:solidFill>
                <a:latin typeface="Raleway Bold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 Bold"/>
              </a:rPr>
              <a:t>zadovoljnim</a:t>
            </a:r>
            <a:r>
              <a:rPr lang="en-US" sz="2161" spc="21" dirty="0">
                <a:solidFill>
                  <a:srgbClr val="050707"/>
                </a:solidFill>
                <a:latin typeface="Raleway Bold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 Bold"/>
              </a:rPr>
              <a:t>študentom</a:t>
            </a:r>
            <a:r>
              <a:rPr lang="en-US" sz="2161" spc="21" dirty="0">
                <a:solidFill>
                  <a:srgbClr val="050707"/>
                </a:solidFill>
                <a:latin typeface="Raleway Bold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 Bold"/>
              </a:rPr>
              <a:t>diplomantom</a:t>
            </a:r>
            <a:r>
              <a:rPr lang="en-US" sz="2161" spc="21" dirty="0">
                <a:solidFill>
                  <a:srgbClr val="050707"/>
                </a:solidFill>
                <a:latin typeface="Raleway Bold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 Bold"/>
              </a:rPr>
              <a:t>Nove</a:t>
            </a:r>
            <a:r>
              <a:rPr lang="en-US" sz="2161" spc="21" dirty="0">
                <a:solidFill>
                  <a:srgbClr val="050707"/>
                </a:solidFill>
                <a:latin typeface="Raleway Bold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 Bold"/>
              </a:rPr>
              <a:t>univerze</a:t>
            </a:r>
            <a:r>
              <a:rPr lang="en-US" sz="2161" spc="21" dirty="0">
                <a:solidFill>
                  <a:srgbClr val="050707"/>
                </a:solidFill>
                <a:latin typeface="Raleway Bold"/>
              </a:rPr>
              <a:t>!</a:t>
            </a:r>
          </a:p>
          <a:p>
            <a:pPr>
              <a:lnSpc>
                <a:spcPts val="3241"/>
              </a:lnSpc>
            </a:pPr>
            <a:endParaRPr lang="en-US" sz="2161" spc="21" dirty="0">
              <a:solidFill>
                <a:srgbClr val="050707"/>
              </a:solidFill>
              <a:latin typeface="Raleway Bold"/>
            </a:endParaRPr>
          </a:p>
          <a:p>
            <a:pPr algn="r">
              <a:lnSpc>
                <a:spcPts val="3241"/>
              </a:lnSpc>
            </a:pP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Rektor</a:t>
            </a:r>
            <a:r>
              <a:rPr lang="sl-SI" sz="2161" spc="21" dirty="0">
                <a:solidFill>
                  <a:srgbClr val="050707"/>
                </a:solidFill>
                <a:latin typeface="Raleway"/>
              </a:rPr>
              <a:t> Nove univerze</a:t>
            </a:r>
            <a:endParaRPr lang="en-US" sz="2161" spc="21" dirty="0">
              <a:solidFill>
                <a:srgbClr val="050707"/>
              </a:solidFill>
              <a:latin typeface="Raleway"/>
            </a:endParaRPr>
          </a:p>
          <a:p>
            <a:pPr algn="r">
              <a:lnSpc>
                <a:spcPts val="3241"/>
              </a:lnSpc>
            </a:pPr>
            <a:r>
              <a:rPr lang="en-US" sz="2161" spc="21" dirty="0">
                <a:solidFill>
                  <a:srgbClr val="050707"/>
                </a:solidFill>
                <a:latin typeface="Raleway"/>
              </a:rPr>
              <a:t>prof. dr. Matej Avbelj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05200" y="-132101"/>
            <a:ext cx="10419101" cy="10419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685800"/>
            <a:ext cx="18288000" cy="342900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3" name="TextBox 3"/>
          <p:cNvSpPr txBox="1"/>
          <p:nvPr/>
        </p:nvSpPr>
        <p:spPr>
          <a:xfrm>
            <a:off x="743939" y="765981"/>
            <a:ext cx="15043855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sl-SI" sz="7600" spc="76" dirty="0">
                <a:solidFill>
                  <a:srgbClr val="FFFFFF"/>
                </a:solidFill>
                <a:latin typeface="Playfair Display Italics"/>
              </a:rPr>
              <a:t>Predmetnik</a:t>
            </a:r>
            <a:endParaRPr lang="en-US" sz="7600" spc="76" dirty="0">
              <a:solidFill>
                <a:srgbClr val="FFFFFF"/>
              </a:solidFill>
              <a:latin typeface="Playfair Display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3088771"/>
            <a:ext cx="16230600" cy="686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endParaRPr lang="sl-SI" sz="4000" spc="209" dirty="0">
              <a:solidFill>
                <a:srgbClr val="003767"/>
              </a:solidFill>
              <a:latin typeface="Raleway Bold"/>
            </a:endParaRPr>
          </a:p>
          <a:p>
            <a:pPr algn="ctr">
              <a:lnSpc>
                <a:spcPts val="4899"/>
              </a:lnSpc>
            </a:pPr>
            <a:r>
              <a:rPr lang="sl-SI" sz="5400" spc="209" dirty="0">
                <a:solidFill>
                  <a:srgbClr val="003767"/>
                </a:solidFill>
                <a:latin typeface="Raleway Bold"/>
              </a:rPr>
              <a:t>PREDMETNIK</a:t>
            </a:r>
          </a:p>
          <a:p>
            <a:pPr algn="ctr">
              <a:lnSpc>
                <a:spcPts val="4899"/>
              </a:lnSpc>
            </a:pPr>
            <a:endParaRPr lang="sl-SI" sz="3499" spc="209" dirty="0">
              <a:solidFill>
                <a:srgbClr val="003767"/>
              </a:solidFill>
              <a:latin typeface="Raleway Bold"/>
            </a:endParaRPr>
          </a:p>
          <a:p>
            <a:pPr algn="ctr">
              <a:lnSpc>
                <a:spcPts val="4899"/>
              </a:lnSpc>
            </a:pPr>
            <a:endParaRPr lang="sl-SI" sz="3600" spc="24" dirty="0">
              <a:solidFill>
                <a:srgbClr val="050707"/>
              </a:solidFill>
              <a:latin typeface="Raleway"/>
            </a:endParaRPr>
          </a:p>
          <a:p>
            <a:pPr algn="ctr">
              <a:lnSpc>
                <a:spcPts val="4899"/>
              </a:lnSpc>
            </a:pPr>
            <a:r>
              <a:rPr lang="sl-SI" sz="4400" spc="24" dirty="0">
                <a:solidFill>
                  <a:srgbClr val="050707"/>
                </a:solidFill>
                <a:latin typeface="Raleway"/>
              </a:rPr>
              <a:t>Pravo in management infrastrukture </a:t>
            </a:r>
          </a:p>
          <a:p>
            <a:pPr algn="ctr">
              <a:lnSpc>
                <a:spcPts val="4899"/>
              </a:lnSpc>
            </a:pPr>
            <a:r>
              <a:rPr lang="sl-SI" sz="4400" spc="24" dirty="0">
                <a:solidFill>
                  <a:srgbClr val="050707"/>
                </a:solidFill>
                <a:latin typeface="Raleway"/>
              </a:rPr>
              <a:t>in nepremičnin 1. stopnje</a:t>
            </a:r>
          </a:p>
          <a:p>
            <a:pPr>
              <a:lnSpc>
                <a:spcPts val="4899"/>
              </a:lnSpc>
            </a:pPr>
            <a:endParaRPr lang="sl-SI" sz="3600" spc="24" dirty="0">
              <a:solidFill>
                <a:srgbClr val="050707"/>
              </a:solidFill>
              <a:latin typeface="Raleway"/>
            </a:endParaRPr>
          </a:p>
          <a:p>
            <a:pPr>
              <a:lnSpc>
                <a:spcPts val="4899"/>
              </a:lnSpc>
            </a:pPr>
            <a:endParaRPr lang="sl-SI" sz="3600" spc="24" dirty="0">
              <a:solidFill>
                <a:srgbClr val="050707"/>
              </a:solidFill>
              <a:latin typeface="Raleway"/>
            </a:endParaRPr>
          </a:p>
          <a:p>
            <a:pPr>
              <a:lnSpc>
                <a:spcPts val="4899"/>
              </a:lnSpc>
            </a:pPr>
            <a:endParaRPr lang="sl-SI" sz="3600" spc="24" dirty="0">
              <a:solidFill>
                <a:srgbClr val="050707"/>
              </a:solidFill>
              <a:latin typeface="Raleway"/>
            </a:endParaRPr>
          </a:p>
          <a:p>
            <a:pPr>
              <a:lnSpc>
                <a:spcPts val="4899"/>
              </a:lnSpc>
            </a:pPr>
            <a:r>
              <a:rPr lang="sl-SI" sz="3600" spc="24" dirty="0">
                <a:solidFill>
                  <a:srgbClr val="050707"/>
                </a:solidFill>
                <a:latin typeface="Raleway"/>
              </a:rPr>
              <a:t>KT = (1 kreditna točka pomeni 30 ur obremenitve študenta).</a:t>
            </a:r>
            <a:endParaRPr lang="sl-SI" sz="3600" dirty="0">
              <a:solidFill>
                <a:schemeClr val="bg1"/>
              </a:solidFill>
            </a:endParaRPr>
          </a:p>
          <a:p>
            <a:pPr>
              <a:lnSpc>
                <a:spcPts val="4899"/>
              </a:lnSpc>
            </a:pPr>
            <a:endParaRPr lang="en-US" sz="3499" spc="209" dirty="0">
              <a:solidFill>
                <a:srgbClr val="003767"/>
              </a:solidFill>
              <a:latin typeface="Raleway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33400" y="326313"/>
            <a:ext cx="10419101" cy="104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2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5400" y="0"/>
            <a:ext cx="18389600" cy="2653916"/>
          </a:xfrm>
          <a:prstGeom prst="rect">
            <a:avLst/>
          </a:prstGeom>
          <a:solidFill>
            <a:srgbClr val="003767"/>
          </a:solidFill>
        </p:spPr>
        <p:txBody>
          <a:bodyPr/>
          <a:lstStyle/>
          <a:p>
            <a:endParaRPr lang="sl-SI" dirty="0"/>
          </a:p>
        </p:txBody>
      </p:sp>
      <p:sp>
        <p:nvSpPr>
          <p:cNvPr id="3" name="TextBox 3"/>
          <p:cNvSpPr txBox="1"/>
          <p:nvPr/>
        </p:nvSpPr>
        <p:spPr>
          <a:xfrm>
            <a:off x="762000" y="256013"/>
            <a:ext cx="16020061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sl-SI" sz="6600" spc="76" dirty="0">
                <a:solidFill>
                  <a:srgbClr val="FFFFFF"/>
                </a:solidFill>
                <a:latin typeface="Playfair Display Italics"/>
              </a:rPr>
              <a:t>Predmetnik Pravo in management infrastrukture in nepremičnin 1. </a:t>
            </a:r>
            <a:r>
              <a:rPr lang="sl-SI" sz="7600" spc="76" dirty="0">
                <a:solidFill>
                  <a:srgbClr val="FFFFFF"/>
                </a:solidFill>
                <a:latin typeface="Playfair Display Italics"/>
              </a:rPr>
              <a:t>stopnje</a:t>
            </a:r>
            <a:endParaRPr lang="en-US" sz="7600" spc="76" dirty="0">
              <a:solidFill>
                <a:srgbClr val="FFFFFF"/>
              </a:solidFill>
              <a:latin typeface="Playfair Display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653916"/>
            <a:ext cx="16230600" cy="57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endParaRPr lang="en-US" sz="3499" spc="209" dirty="0">
              <a:solidFill>
                <a:srgbClr val="003767"/>
              </a:solidFill>
              <a:latin typeface="Raleway Bold"/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59C76C3-8F30-4770-8BF5-5992B3A4EB17}"/>
              </a:ext>
            </a:extLst>
          </p:cNvPr>
          <p:cNvSpPr txBox="1"/>
          <p:nvPr/>
        </p:nvSpPr>
        <p:spPr>
          <a:xfrm>
            <a:off x="1848838" y="3620532"/>
            <a:ext cx="6781801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r>
              <a:rPr kumimoji="0" lang="sl-S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Bold" panose="020B0604020202020204" charset="-18"/>
              </a:rPr>
              <a:t> LETNIK (60 KT)</a:t>
            </a:r>
          </a:p>
          <a:p>
            <a:pPr>
              <a:buFont typeface="Wingdings 2" pitchFamily="18" charset="2"/>
              <a:buAutoNum type="arabicPeriod"/>
              <a:defRPr/>
            </a:pPr>
            <a:endParaRPr lang="sl-SI" sz="2800" dirty="0">
              <a:solidFill>
                <a:prstClr val="black"/>
              </a:solidFill>
              <a:latin typeface="Raleway" panose="020B0604020202020204" charset="-18"/>
            </a:endParaRP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1. Poslovna matematika (5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2. Osnove managementa (6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3. Osnove prostorskega planiranja (6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4. Osnove arhitekture (6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5. Uvod v upravno pravo in upravni postopek (7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6. Uvod v stvarno pravo (8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7. Komunalna infrastruktura (6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8. </a:t>
            </a:r>
            <a:r>
              <a:rPr lang="sl-SI" sz="2800" dirty="0" err="1">
                <a:solidFill>
                  <a:prstClr val="black"/>
                </a:solidFill>
                <a:latin typeface="Raleway" panose="020B0604020202020204" charset="-18"/>
              </a:rPr>
              <a:t>Upravljalska</a:t>
            </a: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 ekonomija (6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9. Evidentiranje nepremičnin (5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10. Vrednotenje nepremičnin (5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l-SI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1D372FF0-AA8C-4265-A2D6-272FE28C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814" y="1409700"/>
            <a:ext cx="10287000" cy="10287000"/>
          </a:xfrm>
          <a:prstGeom prst="rect">
            <a:avLst/>
          </a:prstGeom>
        </p:spPr>
      </p:pic>
      <p:sp>
        <p:nvSpPr>
          <p:cNvPr id="17" name="AutoShape 7">
            <a:extLst>
              <a:ext uri="{FF2B5EF4-FFF2-40B4-BE49-F238E27FC236}">
                <a16:creationId xmlns:a16="http://schemas.microsoft.com/office/drawing/2014/main" id="{A55DE83C-B911-440F-8D7C-FAE59B283B15}"/>
              </a:ext>
            </a:extLst>
          </p:cNvPr>
          <p:cNvSpPr/>
          <p:nvPr/>
        </p:nvSpPr>
        <p:spPr>
          <a:xfrm>
            <a:off x="914400" y="3169773"/>
            <a:ext cx="16230600" cy="38100"/>
          </a:xfrm>
          <a:prstGeom prst="rect">
            <a:avLst/>
          </a:prstGeom>
          <a:solidFill>
            <a:srgbClr val="050707"/>
          </a:solidFill>
        </p:spPr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F263D21F-F080-49C6-B2C4-96E6FD169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041912"/>
            <a:ext cx="2328874" cy="37798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894D08C-F994-4AA3-9313-0753BFAB9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573" y="3041911"/>
            <a:ext cx="2328874" cy="377985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9FB3877A-9DE1-4937-B413-54F130B15134}"/>
              </a:ext>
            </a:extLst>
          </p:cNvPr>
          <p:cNvSpPr txBox="1"/>
          <p:nvPr/>
        </p:nvSpPr>
        <p:spPr>
          <a:xfrm>
            <a:off x="9657363" y="3638786"/>
            <a:ext cx="771623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Bold" panose="020B0604020202020204" charset="-18"/>
              </a:rPr>
              <a:t>2. LETNIK (60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Bold" panose="020B0604020202020204" charset="-18"/>
            </a:endParaRP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1. Metode trženja nepremičnin (5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2. Uvod v gospodarsko pravo (6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3. Energetska infrastruktura (6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4. Uvod v civilno procesno pravo (7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5. Vodenje infrastrukturnih projektov (6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6. Uvod v obligacijsko pravo (8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7. Telekomunikacijska infrastruktura (6 KT) 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8. Osnove kadrovskega managementa (6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9. Načrtovanje zgradb (5 KT)</a:t>
            </a:r>
          </a:p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10. Prometna infrastruktura (5 KT)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/>
              <a:tabLst/>
              <a:defRPr/>
            </a:pP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756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5400" y="0"/>
            <a:ext cx="18389600" cy="2653916"/>
          </a:xfrm>
          <a:prstGeom prst="rect">
            <a:avLst/>
          </a:prstGeom>
          <a:solidFill>
            <a:srgbClr val="003767"/>
          </a:solidFill>
        </p:spPr>
        <p:txBody>
          <a:bodyPr/>
          <a:lstStyle/>
          <a:p>
            <a:endParaRPr lang="sl-SI" dirty="0"/>
          </a:p>
        </p:txBody>
      </p:sp>
      <p:sp>
        <p:nvSpPr>
          <p:cNvPr id="3" name="TextBox 3"/>
          <p:cNvSpPr txBox="1"/>
          <p:nvPr/>
        </p:nvSpPr>
        <p:spPr>
          <a:xfrm>
            <a:off x="714869" y="62836"/>
            <a:ext cx="17163061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sl-SI" sz="7600" spc="76" dirty="0">
                <a:solidFill>
                  <a:srgbClr val="FFFFFF"/>
                </a:solidFill>
                <a:latin typeface="Playfair Display Italics"/>
              </a:rPr>
              <a:t>Predmetnik Pravo in management infrastrukture in nepremičnin 1. stopnje</a:t>
            </a:r>
          </a:p>
          <a:p>
            <a:pPr>
              <a:lnSpc>
                <a:spcPts val="9120"/>
              </a:lnSpc>
            </a:pPr>
            <a:endParaRPr lang="en-US" sz="7600" spc="76" dirty="0">
              <a:solidFill>
                <a:srgbClr val="FFFFFF"/>
              </a:solidFill>
              <a:latin typeface="Playfair Display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653916"/>
            <a:ext cx="16230600" cy="57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endParaRPr lang="en-US" sz="3499" spc="209" dirty="0">
              <a:solidFill>
                <a:srgbClr val="003767"/>
              </a:solidFill>
              <a:latin typeface="Raleway Bold"/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59C76C3-8F30-4770-8BF5-5992B3A4EB17}"/>
              </a:ext>
            </a:extLst>
          </p:cNvPr>
          <p:cNvSpPr txBox="1"/>
          <p:nvPr/>
        </p:nvSpPr>
        <p:spPr>
          <a:xfrm>
            <a:off x="743939" y="3613728"/>
            <a:ext cx="845820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sz="2800" dirty="0">
                <a:solidFill>
                  <a:prstClr val="black"/>
                </a:solidFill>
                <a:latin typeface="Raleway Bold" panose="020B0604020202020204" charset="-18"/>
              </a:rPr>
              <a:t>3. LETNIK (60 KT)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2800" dirty="0">
              <a:solidFill>
                <a:prstClr val="black"/>
              </a:solidFill>
              <a:latin typeface="Raleway" panose="020B0604020202020204" charset="-18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1. Procesi investiranja in gradnja objektov (8 KT)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2. Ekonomika poslovanja gospodarskih subjektov (8 KT)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3. Vzdrževanje objektov  (8 KT)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4. Informacijska družba in pravo (6 KT)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5. Izbirni predmet 1 (6 KT)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6. Izbirni predmet 2 (6 KT)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7. Izbirni predmet 3 (6 KT)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8. Izbirni predmet 4 (6 KT)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800" dirty="0">
                <a:solidFill>
                  <a:prstClr val="black"/>
                </a:solidFill>
                <a:latin typeface="Raleway" panose="020B0604020202020204" charset="-18"/>
              </a:rPr>
              <a:t>9. Obvezna praksa (6 KT)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1D372FF0-AA8C-4265-A2D6-272FE28C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17433"/>
            <a:ext cx="10287000" cy="10287000"/>
          </a:xfrm>
          <a:prstGeom prst="rect">
            <a:avLst/>
          </a:prstGeom>
        </p:spPr>
      </p:pic>
      <p:sp>
        <p:nvSpPr>
          <p:cNvPr id="17" name="AutoShape 7">
            <a:extLst>
              <a:ext uri="{FF2B5EF4-FFF2-40B4-BE49-F238E27FC236}">
                <a16:creationId xmlns:a16="http://schemas.microsoft.com/office/drawing/2014/main" id="{A55DE83C-B911-440F-8D7C-FAE59B283B15}"/>
              </a:ext>
            </a:extLst>
          </p:cNvPr>
          <p:cNvSpPr/>
          <p:nvPr/>
        </p:nvSpPr>
        <p:spPr>
          <a:xfrm>
            <a:off x="914400" y="3169773"/>
            <a:ext cx="16230600" cy="38100"/>
          </a:xfrm>
          <a:prstGeom prst="rect">
            <a:avLst/>
          </a:prstGeom>
          <a:solidFill>
            <a:srgbClr val="050707"/>
          </a:solidFill>
        </p:spPr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F263D21F-F080-49C6-B2C4-96E6FD169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283" y="3048245"/>
            <a:ext cx="2328874" cy="377985"/>
          </a:xfrm>
          <a:prstGeom prst="rect">
            <a:avLst/>
          </a:prstGeom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7C33C3D0-EEBC-4A24-87E1-58C1C68BCE10}"/>
              </a:ext>
            </a:extLst>
          </p:cNvPr>
          <p:cNvSpPr/>
          <p:nvPr/>
        </p:nvSpPr>
        <p:spPr>
          <a:xfrm rot="16200000">
            <a:off x="11082073" y="3060783"/>
            <a:ext cx="5915554" cy="8458200"/>
          </a:xfrm>
          <a:prstGeom prst="rect">
            <a:avLst/>
          </a:prstGeom>
          <a:solidFill>
            <a:srgbClr val="003767">
              <a:alpha val="19607"/>
            </a:srgbClr>
          </a:solidFill>
        </p:spPr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71D5A91D-1899-4483-BED7-B2AD770563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16" y="4900277"/>
            <a:ext cx="7169843" cy="47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72700" y="1403033"/>
            <a:ext cx="8115300" cy="8903017"/>
          </a:xfrm>
          <a:prstGeom prst="rect">
            <a:avLst/>
          </a:prstGeom>
          <a:solidFill>
            <a:srgbClr val="003767">
              <a:alpha val="19607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025843"/>
            <a:ext cx="7387478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en-US" sz="7600" spc="76">
                <a:solidFill>
                  <a:srgbClr val="050707"/>
                </a:solidFill>
                <a:latin typeface="Playfair Display Bold Italics"/>
              </a:rPr>
              <a:t>Izbirni predmeti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586037"/>
            <a:ext cx="8452214" cy="4862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sl-SI" sz="3200" spc="28" dirty="0">
              <a:solidFill>
                <a:srgbClr val="050707"/>
              </a:solidFill>
              <a:latin typeface="Raleway"/>
            </a:endParaRPr>
          </a:p>
          <a:p>
            <a:endParaRPr lang="sl-SI" sz="3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sl-SI" sz="3200" dirty="0">
                <a:solidFill>
                  <a:prstClr val="black"/>
                </a:solidFill>
                <a:latin typeface="Raleway" panose="020B0604020202020204" charset="-18"/>
              </a:rPr>
              <a:t>1. Osnove davčnega prava (6 KT)</a:t>
            </a:r>
          </a:p>
          <a:p>
            <a:pPr>
              <a:defRPr/>
            </a:pPr>
            <a:r>
              <a:rPr lang="sl-SI" sz="3200" dirty="0">
                <a:solidFill>
                  <a:prstClr val="black"/>
                </a:solidFill>
                <a:latin typeface="Raleway" panose="020B0604020202020204" charset="-18"/>
              </a:rPr>
              <a:t>2. Projektni management (6 KT)</a:t>
            </a:r>
          </a:p>
          <a:p>
            <a:pPr>
              <a:defRPr/>
            </a:pPr>
            <a:r>
              <a:rPr lang="sl-SI" sz="3200" dirty="0">
                <a:solidFill>
                  <a:prstClr val="black"/>
                </a:solidFill>
                <a:latin typeface="Raleway" panose="020B0604020202020204" charset="-18"/>
              </a:rPr>
              <a:t>3. Pravo prostorskega urejanja (6 KT)</a:t>
            </a:r>
          </a:p>
          <a:p>
            <a:pPr>
              <a:defRPr/>
            </a:pPr>
            <a:r>
              <a:rPr lang="sl-SI" sz="3200" dirty="0">
                <a:solidFill>
                  <a:prstClr val="black"/>
                </a:solidFill>
                <a:latin typeface="Raleway" panose="020B0604020202020204" charset="-18"/>
              </a:rPr>
              <a:t>4. Posebni upravni postopki (6 KT)</a:t>
            </a:r>
          </a:p>
          <a:p>
            <a:pPr>
              <a:defRPr/>
            </a:pPr>
            <a:r>
              <a:rPr lang="sl-SI" sz="3200" dirty="0">
                <a:solidFill>
                  <a:prstClr val="black"/>
                </a:solidFill>
                <a:latin typeface="Raleway" panose="020B0604020202020204" charset="-18"/>
              </a:rPr>
              <a:t>5. Pravo javnih naročil in koncesije (6 KT)</a:t>
            </a:r>
          </a:p>
          <a:p>
            <a:pPr>
              <a:defRPr/>
            </a:pPr>
            <a:r>
              <a:rPr lang="sl-SI" sz="3200" dirty="0">
                <a:solidFill>
                  <a:prstClr val="black"/>
                </a:solidFill>
                <a:latin typeface="Raleway" panose="020B0604020202020204" charset="-18"/>
              </a:rPr>
              <a:t>6. Mediacija in arbitraža - alternativno reševanje sporov (6 KT)</a:t>
            </a:r>
          </a:p>
          <a:p>
            <a:endParaRPr lang="sl-SI" sz="2800" spc="28" dirty="0">
              <a:solidFill>
                <a:srgbClr val="050707"/>
              </a:solidFill>
              <a:latin typeface="Raleway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46401" y="419100"/>
            <a:ext cx="10419101" cy="1041910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700" y="2713099"/>
            <a:ext cx="7353300" cy="6282883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D0E39ADA-C203-4AD3-9CDC-DBBF291951B2}"/>
              </a:ext>
            </a:extLst>
          </p:cNvPr>
          <p:cNvSpPr/>
          <p:nvPr/>
        </p:nvSpPr>
        <p:spPr>
          <a:xfrm>
            <a:off x="-25400" y="0"/>
            <a:ext cx="18389600" cy="2653916"/>
          </a:xfrm>
          <a:prstGeom prst="rect">
            <a:avLst/>
          </a:prstGeom>
          <a:solidFill>
            <a:srgbClr val="003767"/>
          </a:solidFill>
        </p:spPr>
        <p:txBody>
          <a:bodyPr/>
          <a:lstStyle/>
          <a:p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/>
            </a:r>
            <a:b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</a:br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/>
            </a:r>
            <a:b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</a:br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/>
            </a:r>
            <a:b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</a:br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/>
            </a:r>
            <a:b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</a:br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>             </a:t>
            </a:r>
            <a:r>
              <a:rPr lang="sl-SI" sz="7600" dirty="0">
                <a:solidFill>
                  <a:schemeClr val="bg1"/>
                </a:solidFill>
                <a:latin typeface="Playfair Display Italics" panose="020B0604020202020204" charset="-18"/>
              </a:rPr>
              <a:t>Izbirni predmeti</a:t>
            </a:r>
          </a:p>
        </p:txBody>
      </p:sp>
    </p:spTree>
    <p:extLst>
      <p:ext uri="{BB962C8B-B14F-4D97-AF65-F5344CB8AC3E}">
        <p14:creationId xmlns:p14="http://schemas.microsoft.com/office/powerpoint/2010/main" val="2291858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990600" y="3009900"/>
            <a:ext cx="781050" cy="1162050"/>
          </a:xfrm>
          <a:prstGeom prst="rect">
            <a:avLst/>
          </a:prstGeom>
          <a:solidFill>
            <a:srgbClr val="003767"/>
          </a:solidFill>
        </p:spPr>
      </p:sp>
      <p:grpSp>
        <p:nvGrpSpPr>
          <p:cNvPr id="18" name="Group 18"/>
          <p:cNvGrpSpPr/>
          <p:nvPr/>
        </p:nvGrpSpPr>
        <p:grpSpPr>
          <a:xfrm>
            <a:off x="0" y="-360567"/>
            <a:ext cx="18288000" cy="2778534"/>
            <a:chOff x="0" y="0"/>
            <a:chExt cx="25649767" cy="3704712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25649767" cy="3704712"/>
            </a:xfrm>
            <a:prstGeom prst="rect">
              <a:avLst/>
            </a:prstGeom>
            <a:solidFill>
              <a:srgbClr val="003767">
                <a:alpha val="97647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68740" y="1299275"/>
              <a:ext cx="15176111" cy="14875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80"/>
                </a:lnSpc>
              </a:pPr>
              <a:r>
                <a:rPr lang="sl-SI" sz="7600" spc="372" dirty="0">
                  <a:solidFill>
                    <a:srgbClr val="FFFFFF"/>
                  </a:solidFill>
                  <a:latin typeface="Playfair Display Italics"/>
                </a:rPr>
                <a:t>Zaposlitvene možnosti</a:t>
              </a:r>
              <a:endParaRPr lang="en-US" sz="7600" spc="372" dirty="0">
                <a:solidFill>
                  <a:srgbClr val="FFFFFF"/>
                </a:solidFill>
                <a:latin typeface="Playfair Display Italics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6984" y="826349"/>
            <a:ext cx="8846762" cy="8846762"/>
          </a:xfrm>
          <a:prstGeom prst="rect">
            <a:avLst/>
          </a:prstGeom>
        </p:spPr>
      </p:pic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82038DCC-4D17-47F1-B2B6-719B897952E8}"/>
              </a:ext>
            </a:extLst>
          </p:cNvPr>
          <p:cNvSpPr txBox="1"/>
          <p:nvPr/>
        </p:nvSpPr>
        <p:spPr>
          <a:xfrm>
            <a:off x="2427515" y="3009900"/>
            <a:ext cx="962297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sl-SI" sz="3200" dirty="0">
                <a:latin typeface="Raleway" panose="020B0604020202020204" charset="-18"/>
              </a:rPr>
              <a:t>delovna mesta, kjer se zahtevajo splošna pravna znanja ter osnove s področja managementa, infrastrukture in nepremičnin,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sl-SI" sz="3200" dirty="0">
                <a:latin typeface="Raleway" panose="020B0604020202020204" charset="-18"/>
              </a:rPr>
              <a:t>zaposlitev na </a:t>
            </a:r>
            <a:r>
              <a:rPr lang="sl-SI" sz="3200" dirty="0" err="1">
                <a:latin typeface="Raleway" panose="020B0604020202020204" charset="-18"/>
              </a:rPr>
              <a:t>t.i</a:t>
            </a:r>
            <a:r>
              <a:rPr lang="sl-SI" sz="3200" dirty="0">
                <a:latin typeface="Raleway" panose="020B0604020202020204" charset="-18"/>
              </a:rPr>
              <a:t>. „infrastrukturnem področju“: vodnem, energetskem, transportnem področju in področju poštnih storitev,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sl-SI" sz="3200" dirty="0">
                <a:latin typeface="Raleway" panose="020B0604020202020204" charset="-18"/>
              </a:rPr>
              <a:t>zaposlitev na področju nepremičnin, npr. nepremičninske agencije, podjetja, ki nudijo nepremičninsko in kreditno posredništvo ter ekonomsko in pravno svetovanje, gradbena in inženiring podjetja, ki delujejo na nepremičninskem področju, itd.</a:t>
            </a:r>
          </a:p>
        </p:txBody>
      </p:sp>
      <p:pic>
        <p:nvPicPr>
          <p:cNvPr id="1026" name="Picture 2" descr="håndhilsen - WRK Bemanning">
            <a:extLst>
              <a:ext uri="{FF2B5EF4-FFF2-40B4-BE49-F238E27FC236}">
                <a16:creationId xmlns:a16="http://schemas.microsoft.com/office/drawing/2014/main" id="{3282293C-5596-4FF1-BF2E-0AE2FDE94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5717914"/>
            <a:ext cx="4929669" cy="328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80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9029" y="-580115"/>
            <a:ext cx="18317029" cy="342900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3" name="TextBox 3"/>
          <p:cNvSpPr txBox="1"/>
          <p:nvPr/>
        </p:nvSpPr>
        <p:spPr>
          <a:xfrm>
            <a:off x="6837538" y="747162"/>
            <a:ext cx="7127524" cy="115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sl-SI" sz="7600" spc="76" dirty="0">
                <a:solidFill>
                  <a:srgbClr val="FFFFFF"/>
                </a:solidFill>
                <a:latin typeface="Playfair Display Italics"/>
              </a:rPr>
              <a:t>Prijava za vpis</a:t>
            </a:r>
            <a:endParaRPr lang="en-US" sz="7600" spc="76" dirty="0">
              <a:solidFill>
                <a:srgbClr val="FFFFFF"/>
              </a:solidFill>
              <a:latin typeface="Playfair Display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286000" y="4455046"/>
            <a:ext cx="16230600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endParaRPr lang="en-US" sz="2600" spc="26" dirty="0">
              <a:solidFill>
                <a:srgbClr val="050707"/>
              </a:solidFill>
              <a:latin typeface="Raleway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89547" y="1158197"/>
            <a:ext cx="10419101" cy="1041910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7AABFFC-148D-4BD7-A416-B7A7B8CC9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029" y="2850699"/>
            <a:ext cx="14097000" cy="743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ipsa 8">
            <a:hlinkClick r:id="rId4"/>
            <a:extLst>
              <a:ext uri="{FF2B5EF4-FFF2-40B4-BE49-F238E27FC236}">
                <a16:creationId xmlns:a16="http://schemas.microsoft.com/office/drawing/2014/main" id="{EAA39A73-BA1F-4AC9-8041-0E24DFDDF517}"/>
              </a:ext>
            </a:extLst>
          </p:cNvPr>
          <p:cNvSpPr/>
          <p:nvPr/>
        </p:nvSpPr>
        <p:spPr>
          <a:xfrm rot="1111634">
            <a:off x="11035127" y="2955902"/>
            <a:ext cx="6614652" cy="6534782"/>
          </a:xfrm>
          <a:prstGeom prst="ellipse">
            <a:avLst/>
          </a:prstGeom>
          <a:solidFill>
            <a:schemeClr val="accent1">
              <a:alpha val="91000"/>
            </a:schemeClr>
          </a:solidFill>
          <a:ln w="85725" cap="rnd" cmpd="sng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b="1" dirty="0"/>
              <a:t>Prijavim se prek spleta</a:t>
            </a:r>
          </a:p>
          <a:p>
            <a:pPr algn="ctr"/>
            <a:r>
              <a:rPr lang="sl-SI" sz="4400" dirty="0"/>
              <a:t>#elektronska prijava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043B68D7-54E8-4483-ADE6-B5D60B115D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5" y="404664"/>
            <a:ext cx="5139091" cy="184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685800"/>
            <a:ext cx="18288000" cy="331470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3" name="TextBox 3"/>
          <p:cNvSpPr txBox="1"/>
          <p:nvPr/>
        </p:nvSpPr>
        <p:spPr>
          <a:xfrm>
            <a:off x="-482086" y="647700"/>
            <a:ext cx="15043855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sl-SI" sz="7600" spc="76" dirty="0">
                <a:solidFill>
                  <a:srgbClr val="FFFFFF"/>
                </a:solidFill>
                <a:latin typeface="Playfair Display Italics"/>
              </a:rPr>
              <a:t>       Prijavni roki</a:t>
            </a:r>
            <a:endParaRPr lang="en-US" sz="7600" spc="76" dirty="0">
              <a:solidFill>
                <a:srgbClr val="FFFFFF"/>
              </a:solidFill>
              <a:latin typeface="Playfair Display Italic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34600" y="1187899"/>
            <a:ext cx="10419101" cy="10419101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ACDA8F9A-3E55-4D5F-B48C-B2A43451BAF6}"/>
              </a:ext>
            </a:extLst>
          </p:cNvPr>
          <p:cNvSpPr/>
          <p:nvPr/>
        </p:nvSpPr>
        <p:spPr>
          <a:xfrm>
            <a:off x="3721468" y="2914017"/>
            <a:ext cx="10845064" cy="724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Razpisi za vpis v dodiplomske in enovite magistrske študijske programe v študijskem letu 2020/2021 je na voljo na naši spletni strani:</a:t>
            </a:r>
          </a:p>
          <a:p>
            <a:pPr algn="ctr"/>
            <a:r>
              <a:rPr lang="sl-SI" sz="2800" dirty="0">
                <a:latin typeface="Raleway" panose="020B0604020202020204" charset="-18"/>
              </a:rPr>
              <a:t>Razpisi za vpis v dodiplomske in enovite magistrske študijske programe v študijskem letu 2021/2022 je na voljo na naši spletni strani:</a:t>
            </a:r>
            <a:endParaRPr lang="sl-SI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algn="ctr">
              <a:spcAft>
                <a:spcPts val="0"/>
              </a:spcAft>
            </a:pPr>
            <a:r>
              <a:rPr lang="sl-SI" sz="3600" b="1" dirty="0">
                <a:solidFill>
                  <a:schemeClr val="bg1"/>
                </a:solidFill>
                <a:latin typeface="Raleway Bold" panose="020B0604020202020204" charset="-18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www.epf.nova-uni.si</a:t>
            </a:r>
            <a:endParaRPr lang="sl-SI" sz="3600" b="1" dirty="0">
              <a:solidFill>
                <a:schemeClr val="bg1"/>
              </a:solidFill>
              <a:latin typeface="Raleway Bold" panose="020B060402020202020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sl-SI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sl-SI" sz="11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azpi</a:t>
            </a:r>
            <a:endParaRPr lang="sl-SI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pl-PL" sz="3600" dirty="0">
                <a:latin typeface="Raleway Bold" panose="020B0604020202020204" charset="-18"/>
              </a:rPr>
              <a:t>Študij &gt; Vpis &gt; Razpisi za vpis</a:t>
            </a:r>
          </a:p>
          <a:p>
            <a:pPr lvl="0" algn="ctr"/>
            <a:endParaRPr lang="sl-SI" dirty="0"/>
          </a:p>
          <a:p>
            <a:pPr lvl="0" algn="ctr"/>
            <a:r>
              <a:rPr lang="sl-SI" sz="2800" dirty="0">
                <a:latin typeface="Raleway" panose="020B0604020202020204" charset="-18"/>
              </a:rPr>
              <a:t>Prvi prijavni rok za vpis v 1. letnik Pravo 1 in PMIN 1 bo potekal </a:t>
            </a:r>
          </a:p>
          <a:p>
            <a:pPr lvl="0" algn="ctr"/>
            <a:r>
              <a:rPr lang="sl-SI" sz="3600" dirty="0">
                <a:latin typeface="Raleway Bold" panose="020B0604020202020204" charset="-18"/>
              </a:rPr>
              <a:t>od 16. februarja do 19. marca 2021 </a:t>
            </a:r>
          </a:p>
          <a:p>
            <a:pPr lvl="0" algn="ctr"/>
            <a:endParaRPr lang="sl-SI" sz="1200" dirty="0"/>
          </a:p>
          <a:p>
            <a:pPr lvl="0" algn="ctr"/>
            <a:r>
              <a:rPr lang="sl-SI" sz="2800" b="1" dirty="0">
                <a:solidFill>
                  <a:schemeClr val="bg1"/>
                </a:solidFill>
              </a:rPr>
              <a:t>od 12.2.2020 do 18.3.2020</a:t>
            </a:r>
          </a:p>
          <a:p>
            <a:pPr lvl="0" algn="ctr"/>
            <a:endParaRPr lang="sl-SI" sz="1200" dirty="0">
              <a:solidFill>
                <a:srgbClr val="FF0000"/>
              </a:solidFill>
            </a:endParaRPr>
          </a:p>
          <a:p>
            <a:pPr lvl="0" algn="ctr"/>
            <a:r>
              <a:rPr lang="sl-SI" sz="2800" dirty="0">
                <a:latin typeface="Raleway" panose="020B0604020202020204" charset="-18"/>
              </a:rPr>
              <a:t>Kandidati oddate elektronsko prijavo na povezavi: </a:t>
            </a:r>
          </a:p>
          <a:p>
            <a:pPr lvl="0" algn="ctr"/>
            <a:r>
              <a:rPr lang="sl-SI" sz="32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https://portal.evs.gov.si/prijava/</a:t>
            </a:r>
            <a:endParaRPr lang="sl-SI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5B9A3D7-B06D-45E7-B165-5F90DEBA61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400" y="-5443"/>
            <a:ext cx="5988898" cy="21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647700"/>
            <a:ext cx="18313400" cy="313770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3" name="TextBox 3"/>
          <p:cNvSpPr txBox="1"/>
          <p:nvPr/>
        </p:nvSpPr>
        <p:spPr>
          <a:xfrm>
            <a:off x="-381000" y="569297"/>
            <a:ext cx="15043855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sl-SI" sz="7600" spc="76" dirty="0">
                <a:solidFill>
                  <a:srgbClr val="FFFFFF"/>
                </a:solidFill>
                <a:latin typeface="Playfair Display Italics"/>
              </a:rPr>
              <a:t>       Novosti</a:t>
            </a:r>
            <a:endParaRPr lang="en-US" sz="7600" spc="76" dirty="0">
              <a:solidFill>
                <a:srgbClr val="FFFFFF"/>
              </a:solidFill>
              <a:latin typeface="Playfair Display Italic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34600" y="1187899"/>
            <a:ext cx="10419101" cy="10419101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E96BF37A-65FA-4CBE-89EA-D3CCD40E40A6}"/>
              </a:ext>
            </a:extLst>
          </p:cNvPr>
          <p:cNvSpPr txBox="1"/>
          <p:nvPr/>
        </p:nvSpPr>
        <p:spPr>
          <a:xfrm>
            <a:off x="1240870" y="3390900"/>
            <a:ext cx="11800114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600" dirty="0">
                <a:latin typeface="Raleway Bold" panose="020B0604020202020204" charset="-18"/>
              </a:rPr>
              <a:t>Pravo 1. stopnje, PMIN 1. stopnje </a:t>
            </a:r>
          </a:p>
          <a:p>
            <a:endParaRPr lang="sl-SI" sz="2800" dirty="0">
              <a:latin typeface="Raleway" panose="020B0604020202020204" charset="-18"/>
            </a:endParaRPr>
          </a:p>
          <a:p>
            <a:r>
              <a:rPr lang="sl-SI" sz="2800" dirty="0">
                <a:latin typeface="Raleway" panose="020B0604020202020204" charset="-18"/>
              </a:rPr>
              <a:t>Napredovanje v višji letnik: </a:t>
            </a:r>
          </a:p>
          <a:p>
            <a:endParaRPr lang="sl-SI" sz="2800" dirty="0">
              <a:latin typeface="Raleway" panose="020B0604020202020204" charset="-18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sl-SI" sz="2800" dirty="0">
                <a:latin typeface="Raleway" panose="020B0604020202020204" charset="-18"/>
              </a:rPr>
              <a:t>1. letnik                        2. letnik najmanj 42 KT!</a:t>
            </a:r>
          </a:p>
          <a:p>
            <a:endParaRPr lang="sl-SI" sz="2800" dirty="0">
              <a:latin typeface="Raleway" panose="020B0604020202020204" charset="-18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sl-SI" sz="2800" dirty="0">
                <a:latin typeface="Raleway" panose="020B0604020202020204" charset="-18"/>
              </a:rPr>
              <a:t>E-vaje</a:t>
            </a:r>
          </a:p>
          <a:p>
            <a:endParaRPr lang="sl-SI" sz="2800" dirty="0">
              <a:latin typeface="Raleway" panose="020B0604020202020204" charset="-18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sl-SI" sz="2800" dirty="0">
                <a:latin typeface="Raleway" panose="020B0604020202020204" charset="-18"/>
              </a:rPr>
              <a:t>Diplomsko delo se ukinja, od štud. leta 2019/2020 dalje je za zaključek študija potrebno opraviti obvezno prakso (6 KT) v obsegu 120 ur, to je 3 tedenska praksa.</a:t>
            </a:r>
          </a:p>
        </p:txBody>
      </p:sp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CD2C6066-4B67-4E3A-AF59-B22659BE6AB6}"/>
              </a:ext>
            </a:extLst>
          </p:cNvPr>
          <p:cNvSpPr/>
          <p:nvPr/>
        </p:nvSpPr>
        <p:spPr>
          <a:xfrm>
            <a:off x="3352800" y="5143500"/>
            <a:ext cx="140653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A32A9FDB-BA30-45AB-A657-F6D46289AC0E}"/>
              </a:ext>
            </a:extLst>
          </p:cNvPr>
          <p:cNvSpPr txBox="1">
            <a:spLocks/>
          </p:cNvSpPr>
          <p:nvPr/>
        </p:nvSpPr>
        <p:spPr>
          <a:xfrm rot="1592846">
            <a:off x="12163176" y="5305238"/>
            <a:ext cx="5470194" cy="21844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000" b="1" dirty="0">
                <a:latin typeface="Raleway Bold" panose="020B0604020202020204" charset="-18"/>
              </a:rPr>
              <a:t>Novosti od št. leta 2019/20 dalje</a:t>
            </a:r>
          </a:p>
        </p:txBody>
      </p:sp>
    </p:spTree>
    <p:extLst>
      <p:ext uri="{BB962C8B-B14F-4D97-AF65-F5344CB8AC3E}">
        <p14:creationId xmlns:p14="http://schemas.microsoft.com/office/powerpoint/2010/main" val="10796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96F5CBC1-B6C6-40A5-A203-4E9E56611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r="14708" b="1807"/>
          <a:stretch/>
        </p:blipFill>
        <p:spPr bwMode="auto">
          <a:xfrm>
            <a:off x="11049000" y="2192867"/>
            <a:ext cx="7010400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4987D06-ECF5-4BA3-AD71-2ED131048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71700"/>
            <a:ext cx="10363200" cy="76962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l-SI" dirty="0">
                <a:latin typeface="Raleway" panose="020B0604020202020204" charset="-18"/>
              </a:rPr>
              <a:t>Tutorstvo je organizirana pomoč študentom in študentkam. S tutorstvom želimo olajšati vključevanje študentov v univerzitetno okolje in jim svetovati pri študiju. </a:t>
            </a:r>
            <a:r>
              <a:rPr lang="sl-SI" b="0" i="0" dirty="0">
                <a:solidFill>
                  <a:srgbClr val="211E1E"/>
                </a:solidFill>
                <a:effectLst/>
                <a:latin typeface="Raleway" panose="020B0604020202020204" charset="-18"/>
              </a:rPr>
              <a:t>Tutorstvo pomeni proces podpore izobraževanju, v katerem tutor, na </a:t>
            </a:r>
            <a:r>
              <a:rPr lang="sl-SI" b="0" i="0" dirty="0" err="1">
                <a:solidFill>
                  <a:srgbClr val="211E1E"/>
                </a:solidFill>
                <a:effectLst/>
                <a:latin typeface="Raleway" panose="020B0604020202020204" charset="-18"/>
              </a:rPr>
              <a:t>tutorande</a:t>
            </a:r>
            <a:r>
              <a:rPr lang="sl-SI" b="0" i="0" dirty="0">
                <a:solidFill>
                  <a:srgbClr val="211E1E"/>
                </a:solidFill>
                <a:effectLst/>
                <a:latin typeface="Raleway" panose="020B0604020202020204" charset="-18"/>
              </a:rPr>
              <a:t> prenaša svoje kompetence in izkušnje.</a:t>
            </a:r>
          </a:p>
          <a:p>
            <a:pPr marL="0" indent="0" algn="just">
              <a:buNone/>
            </a:pPr>
            <a:r>
              <a:rPr lang="sl-SI" b="0" i="0" dirty="0">
                <a:solidFill>
                  <a:srgbClr val="211E1E"/>
                </a:solidFill>
                <a:effectLst/>
                <a:latin typeface="Raleway" panose="020B0604020202020204" charset="-18"/>
              </a:rPr>
              <a:t>Vsa tutorska srečanja se trenutno izvajajo </a:t>
            </a:r>
            <a:r>
              <a:rPr lang="sl-SI" b="1" i="0" dirty="0">
                <a:solidFill>
                  <a:srgbClr val="211E1E"/>
                </a:solidFill>
                <a:effectLst/>
                <a:latin typeface="Raleway" panose="020B0604020202020204" charset="-18"/>
              </a:rPr>
              <a:t>preko spleta</a:t>
            </a:r>
            <a:r>
              <a:rPr lang="sl-SI" b="0" i="0" dirty="0">
                <a:solidFill>
                  <a:srgbClr val="211E1E"/>
                </a:solidFill>
                <a:effectLst/>
                <a:latin typeface="Raleway" panose="020B0604020202020204" charset="-18"/>
              </a:rPr>
              <a:t>, in sicer kot predavanja ali priprave na izpite.</a:t>
            </a:r>
          </a:p>
          <a:p>
            <a:pPr marL="0" indent="0">
              <a:buNone/>
            </a:pPr>
            <a:endParaRPr lang="sl-SI" b="0" i="0" dirty="0">
              <a:solidFill>
                <a:srgbClr val="211E1E"/>
              </a:solidFill>
              <a:effectLst/>
              <a:latin typeface="Raleway" panose="020B0604020202020204" charset="-18"/>
            </a:endParaRPr>
          </a:p>
          <a:p>
            <a:pPr marL="0" indent="0" algn="just">
              <a:buNone/>
            </a:pPr>
            <a:r>
              <a:rPr lang="sl-SI" dirty="0">
                <a:latin typeface="Raleway" panose="020B0604020202020204" charset="-18"/>
              </a:rPr>
              <a:t>Na Evropski pravni fakulteti Nove univerze podpiramo štiri osnovne oblike tutorstva, in sicer: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sl-SI" dirty="0">
                <a:latin typeface="Raleway" panose="020B0604020202020204" charset="-18"/>
              </a:rPr>
              <a:t>uvajalno tutorstvo;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sl-SI" dirty="0">
                <a:latin typeface="Raleway" panose="020B0604020202020204" charset="-18"/>
              </a:rPr>
              <a:t>predmetno tutorstvo;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sl-SI" dirty="0">
                <a:latin typeface="Raleway" panose="020B0604020202020204" charset="-18"/>
              </a:rPr>
              <a:t>tutorstvo za tuje študente;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sl-SI" dirty="0">
                <a:latin typeface="Raleway" panose="020B0604020202020204" charset="-18"/>
              </a:rPr>
              <a:t>tutorstvo za študente s posebnimi potrebami.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55CA2B4E-4ED0-473A-9785-2BED7FFF5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" y="0"/>
            <a:ext cx="18288000" cy="1943100"/>
          </a:xfrm>
          <a:prstGeom prst="rect">
            <a:avLst/>
          </a:prstGeom>
          <a:solidFill>
            <a:srgbClr val="003767"/>
          </a:solidFill>
        </p:spPr>
        <p:txBody>
          <a:bodyPr>
            <a:normAutofit/>
          </a:bodyPr>
          <a:lstStyle/>
          <a:p>
            <a:pPr algn="l"/>
            <a:r>
              <a:rPr lang="sl-SI" sz="7200" i="1" dirty="0">
                <a:solidFill>
                  <a:schemeClr val="bg1"/>
                </a:solidFill>
                <a:latin typeface="Playfair Display Italics" panose="020B0604020202020204" charset="-18"/>
              </a:rPr>
              <a:t>    </a:t>
            </a:r>
            <a:r>
              <a:rPr lang="sl-SI" sz="7600" i="1" dirty="0">
                <a:solidFill>
                  <a:schemeClr val="bg1"/>
                </a:solidFill>
                <a:latin typeface="Playfair Display Italics" panose="020B0604020202020204" charset="-18"/>
              </a:rPr>
              <a:t>Tutorski sistem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777EA42-ED85-4A42-B563-9D29A69A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34600" y="1187899"/>
            <a:ext cx="10419101" cy="104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10673F-1A41-4726-ACC1-02F27A8C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Obvezna praksa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62F33CD-6826-4D95-8AA6-EF552F777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506662"/>
            <a:ext cx="13487400" cy="75057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sl-SI" dirty="0">
                <a:latin typeface="Raleway" panose="020B0604020202020204" charset="-18"/>
              </a:rPr>
              <a:t>Nadomešča diplomsko delo v 3. letniku dodiplomskega študijskega programa Pravo 1. stopnje ter PMIN 1. </a:t>
            </a:r>
            <a:r>
              <a:rPr lang="sl-SI" dirty="0" smtClean="0">
                <a:latin typeface="Raleway" panose="020B0604020202020204" charset="-18"/>
              </a:rPr>
              <a:t>stopnje.</a:t>
            </a:r>
          </a:p>
          <a:p>
            <a:pPr>
              <a:buFont typeface="Wingdings" panose="05000000000000000000" pitchFamily="2" charset="2"/>
              <a:buChar char="ü"/>
            </a:pPr>
            <a:endParaRPr lang="sl-SI" dirty="0" smtClean="0">
              <a:latin typeface="Raleway" panose="020B0604020202020204" charset="-1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dirty="0" smtClean="0">
                <a:latin typeface="Raleway" panose="020B0604020202020204" charset="-18"/>
              </a:rPr>
              <a:t>Trajanje: Praksa obsega 6 ECTS in traja 120 ur (3 tedne).</a:t>
            </a:r>
            <a:endParaRPr lang="sl-SI" dirty="0">
              <a:latin typeface="Raleway" panose="020B0604020202020204" charset="-18"/>
            </a:endParaRPr>
          </a:p>
          <a:p>
            <a:pPr marL="0" indent="0">
              <a:buNone/>
            </a:pPr>
            <a:endParaRPr lang="sl-SI" dirty="0">
              <a:latin typeface="Raleway" panose="020B0604020202020204" charset="-1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dirty="0" smtClean="0">
                <a:latin typeface="Raleway" panose="020B0604020202020204" charset="-18"/>
              </a:rPr>
              <a:t>Cilj: </a:t>
            </a:r>
            <a:r>
              <a:rPr lang="sl-SI" b="0" i="0" dirty="0">
                <a:solidFill>
                  <a:srgbClr val="211E1E"/>
                </a:solidFill>
                <a:effectLst/>
                <a:latin typeface="Raleway" panose="020B0604020202020204" charset="-18"/>
              </a:rPr>
              <a:t>študent svoje teoretično znanje nadgradi s praktičnim vidikom in s tem dobi celovit vpogled v delovanje izbrane organizacije</a:t>
            </a:r>
          </a:p>
          <a:p>
            <a:pPr marL="0" indent="0">
              <a:buNone/>
            </a:pPr>
            <a:endParaRPr lang="sl-SI" dirty="0">
              <a:solidFill>
                <a:srgbClr val="211E1E"/>
              </a:solidFill>
              <a:latin typeface="Raleway" panose="020B0604020202020204" charset="-1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dirty="0">
                <a:latin typeface="Raleway" panose="020B0604020202020204" charset="-18"/>
              </a:rPr>
              <a:t>Pri organizaciji in spremljanju izvedbe prakse sodelujejo: </a:t>
            </a:r>
          </a:p>
          <a:p>
            <a:pPr marL="0" indent="0">
              <a:buNone/>
            </a:pPr>
            <a:r>
              <a:rPr lang="sl-SI" dirty="0">
                <a:latin typeface="Raleway" panose="020B0604020202020204" charset="-18"/>
              </a:rPr>
              <a:t>	- strokovna služba fakultete, </a:t>
            </a:r>
          </a:p>
          <a:p>
            <a:pPr marL="0" indent="0">
              <a:buNone/>
            </a:pPr>
            <a:r>
              <a:rPr lang="sl-SI" dirty="0">
                <a:latin typeface="Raleway" panose="020B0604020202020204" charset="-18"/>
              </a:rPr>
              <a:t>	- mentor na fakulteti, </a:t>
            </a:r>
          </a:p>
          <a:p>
            <a:pPr lvl="2">
              <a:buFontTx/>
              <a:buChar char="-"/>
            </a:pPr>
            <a:r>
              <a:rPr lang="sl-SI" sz="3200" dirty="0">
                <a:latin typeface="Raleway" panose="020B0604020202020204" charset="-18"/>
              </a:rPr>
              <a:t>mentor v delovnem okolju</a:t>
            </a:r>
            <a:r>
              <a:rPr lang="sl-SI" sz="3200" dirty="0" smtClean="0">
                <a:latin typeface="Raleway" panose="020B0604020202020204" charset="-18"/>
              </a:rPr>
              <a:t>.</a:t>
            </a:r>
          </a:p>
          <a:p>
            <a:pPr marL="914400" lvl="2" indent="0">
              <a:buNone/>
            </a:pPr>
            <a:endParaRPr lang="sl-SI" dirty="0" smtClean="0">
              <a:latin typeface="Raleway" panose="020B0604020202020204" charset="-18"/>
            </a:endParaRPr>
          </a:p>
          <a:p>
            <a:pPr marL="914400" lvl="2" indent="0">
              <a:buNone/>
            </a:pPr>
            <a:endParaRPr lang="sl-SI" dirty="0">
              <a:latin typeface="Raleway" panose="020B0604020202020204" charset="-1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sz="3600" b="1" dirty="0">
                <a:latin typeface="Raleway" panose="020B0604020202020204" charset="-18"/>
              </a:rPr>
              <a:t>Nov </a:t>
            </a:r>
            <a:r>
              <a:rPr lang="sl-SI" b="1" dirty="0">
                <a:latin typeface="Raleway" panose="020B0604020202020204" charset="-18"/>
              </a:rPr>
              <a:t>projekt </a:t>
            </a:r>
            <a:r>
              <a:rPr lang="sl-SI" b="1" i="1" dirty="0">
                <a:latin typeface="Raleway" panose="020B0604020202020204" charset="-18"/>
              </a:rPr>
              <a:t>»S prakso do </a:t>
            </a:r>
            <a:r>
              <a:rPr lang="sl-SI" b="1" i="1">
                <a:latin typeface="Raleway" panose="020B0604020202020204" charset="-18"/>
              </a:rPr>
              <a:t>novih </a:t>
            </a:r>
            <a:r>
              <a:rPr lang="sl-SI" b="1" i="1" smtClean="0">
                <a:latin typeface="Raleway" panose="020B0604020202020204" charset="-18"/>
              </a:rPr>
              <a:t>priložnosti «: </a:t>
            </a:r>
            <a:r>
              <a:rPr lang="nn-NO" b="1" dirty="0">
                <a:latin typeface="Raleway" panose="020B0604020202020204" charset="-18"/>
              </a:rPr>
              <a:t>Projekt praktičnega udejstvovanja študentov Nove univerze v lokalni samoupravi</a:t>
            </a:r>
            <a:endParaRPr lang="sl-SI" b="1" dirty="0">
              <a:latin typeface="Raleway" panose="020B0604020202020204" charset="-18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697D875-FF9C-486D-A0C6-91E5B85F61AC}"/>
              </a:ext>
            </a:extLst>
          </p:cNvPr>
          <p:cNvSpPr txBox="1">
            <a:spLocks/>
          </p:cNvSpPr>
          <p:nvPr/>
        </p:nvSpPr>
        <p:spPr>
          <a:xfrm>
            <a:off x="-14288" y="-117815"/>
            <a:ext cx="18288000" cy="1943100"/>
          </a:xfrm>
          <a:prstGeom prst="rect">
            <a:avLst/>
          </a:prstGeom>
          <a:solidFill>
            <a:srgbClr val="00376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7200" i="1" dirty="0">
                <a:solidFill>
                  <a:schemeClr val="bg1"/>
                </a:solidFill>
                <a:latin typeface="Playfair Display Italics" panose="020B0604020202020204" charset="-18"/>
              </a:rPr>
              <a:t>    </a:t>
            </a:r>
            <a:r>
              <a:rPr lang="sl-SI" sz="7600" i="1" dirty="0">
                <a:solidFill>
                  <a:schemeClr val="bg1"/>
                </a:solidFill>
                <a:latin typeface="Playfair Display Italics" panose="020B0604020202020204" charset="-18"/>
              </a:rPr>
              <a:t>Obvezna praksa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4DB26344-5BC1-4448-8E16-572ECDF26B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53600" y="274638"/>
            <a:ext cx="10419101" cy="104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0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5400000">
            <a:off x="-1712918" y="1321569"/>
            <a:ext cx="5483236" cy="7643862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6" name="TextBox 5"/>
          <p:cNvSpPr txBox="1"/>
          <p:nvPr/>
        </p:nvSpPr>
        <p:spPr>
          <a:xfrm>
            <a:off x="6019685" y="476325"/>
            <a:ext cx="11909525" cy="9402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1"/>
              </a:lnSpc>
            </a:pP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Evropska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pravna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fakulteta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Nove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univerze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stremi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k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odličnosti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izobraževanju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področju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prava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interdisciplinarnega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področja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prava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managementa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infrastrukture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nepremičnin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Na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fakulteti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se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zavedamo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da so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institucije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pravne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demokratične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države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predpogoj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za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obstoj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preživetje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slovenskega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naroda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države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Njihova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kakovost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je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odvisna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od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ljudi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vsakodnevno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soustvarjajo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oblikujejo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vladavino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prava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tako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v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javni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upravi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kot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v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zasebnem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sektorju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Poučevanje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raziskovanje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Evropski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pravni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fakulteti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zato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temelji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vrednotah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človekovega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dostojanstva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svobode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enakosti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solidarnosti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pluralizma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ter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načelih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ustavne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demokracije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vladavine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prava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Na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fakulteti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postavljamo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študente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v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osrčje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našega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poučevanja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delovanja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s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predavanji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vajami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v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majhnih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skupinah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ter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predvsem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z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dialoškimi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razpravami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osebnim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stikom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med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profesorji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študenti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Prednost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naše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fakultete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je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naš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odličen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akademski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zbor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izvrstno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združuje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teoretične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praktične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pristope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poučevanju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Številni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izmed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naših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profesorjev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vsakodnevno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delujejo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različnih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ravneh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v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kolesju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institucij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slovenske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demokratične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pravne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države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Na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fakulteti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smo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ponosni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naše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diplomante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v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zadnjih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letih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dosegajo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odlične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rezultate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državnem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pravosodnem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izpitu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Ponosni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smo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tudi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naše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profesorje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raziskovalce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sodijo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med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najboljše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najpogosteje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citirane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slovenske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raziskovalce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področju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prava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v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tujini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Na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fakulteti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smo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predani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k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izobraževalni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raziskovalni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odličnosti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ki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temeljita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medsebojnem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spoštovanju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študentov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strokovnega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osebja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,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članov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akademskega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zbora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vodstva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Študentje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diplomanti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Evropske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pravne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fakultete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Nove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univerze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ste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glavni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razlog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za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naš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obstoj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tudi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upanje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za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izboljšanje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delovanja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pravne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in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demokratične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slovenske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2161" spc="21" dirty="0" err="1">
                <a:solidFill>
                  <a:srgbClr val="050707"/>
                </a:solidFill>
                <a:latin typeface="Raleway"/>
              </a:rPr>
              <a:t>države</a:t>
            </a:r>
            <a:r>
              <a:rPr lang="en-US" sz="2161" spc="21" dirty="0">
                <a:solidFill>
                  <a:srgbClr val="050707"/>
                </a:solidFill>
                <a:latin typeface="Raleway"/>
              </a:rPr>
              <a:t>.</a:t>
            </a:r>
            <a:endParaRPr lang="sl-SI" sz="2161" spc="21" dirty="0">
              <a:solidFill>
                <a:srgbClr val="050707"/>
              </a:solidFill>
              <a:latin typeface="Raleway"/>
            </a:endParaRPr>
          </a:p>
          <a:p>
            <a:pPr>
              <a:lnSpc>
                <a:spcPts val="3241"/>
              </a:lnSpc>
            </a:pPr>
            <a:endParaRPr lang="sl-SI" sz="2161" spc="21" dirty="0">
              <a:solidFill>
                <a:srgbClr val="050707"/>
              </a:solidFill>
              <a:latin typeface="Raleway"/>
            </a:endParaRPr>
          </a:p>
          <a:p>
            <a:pPr algn="r">
              <a:lnSpc>
                <a:spcPts val="3241"/>
              </a:lnSpc>
            </a:pPr>
            <a:r>
              <a:rPr lang="sl-SI" sz="2161" spc="21" dirty="0">
                <a:solidFill>
                  <a:srgbClr val="050707"/>
                </a:solidFill>
                <a:latin typeface="Raleway"/>
              </a:rPr>
              <a:t>Dekan Evropske pravne fakultete Nove univerze</a:t>
            </a:r>
            <a:endParaRPr lang="en-US" sz="2161" spc="21" dirty="0">
              <a:solidFill>
                <a:srgbClr val="050707"/>
              </a:solidFill>
              <a:latin typeface="Raleway"/>
            </a:endParaRPr>
          </a:p>
          <a:p>
            <a:pPr algn="r">
              <a:lnSpc>
                <a:spcPts val="3241"/>
              </a:lnSpc>
            </a:pPr>
            <a:r>
              <a:rPr lang="en-US" sz="2161" spc="21" dirty="0">
                <a:solidFill>
                  <a:srgbClr val="050707"/>
                </a:solidFill>
                <a:latin typeface="Raleway"/>
              </a:rPr>
              <a:t>prof. dr. Jernej Letnar Černič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3086100"/>
            <a:ext cx="6172200" cy="41148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399416" y="26721"/>
            <a:ext cx="10419101" cy="104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0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990600" y="3009900"/>
            <a:ext cx="781050" cy="1162050"/>
          </a:xfrm>
          <a:prstGeom prst="rect">
            <a:avLst/>
          </a:prstGeom>
          <a:solidFill>
            <a:srgbClr val="003767"/>
          </a:solidFill>
        </p:spPr>
      </p:sp>
      <p:grpSp>
        <p:nvGrpSpPr>
          <p:cNvPr id="18" name="Group 18"/>
          <p:cNvGrpSpPr/>
          <p:nvPr/>
        </p:nvGrpSpPr>
        <p:grpSpPr>
          <a:xfrm>
            <a:off x="-123783" y="-360567"/>
            <a:ext cx="18411783" cy="2778534"/>
            <a:chOff x="-173611" y="0"/>
            <a:chExt cx="25823378" cy="3704712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25649767" cy="3704712"/>
            </a:xfrm>
            <a:prstGeom prst="rect">
              <a:avLst/>
            </a:prstGeom>
            <a:solidFill>
              <a:srgbClr val="003767">
                <a:alpha val="97647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-173611" y="1255599"/>
              <a:ext cx="22620221" cy="13552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80"/>
                </a:lnSpc>
              </a:pPr>
              <a:r>
                <a:rPr lang="sl-SI" sz="6200" spc="372" dirty="0">
                  <a:solidFill>
                    <a:srgbClr val="FFFFFF"/>
                  </a:solidFill>
                  <a:latin typeface="Playfair Display Italics"/>
                </a:rPr>
                <a:t>Zakaj na Evropsko pravno fakulteto</a:t>
              </a:r>
              <a:endParaRPr lang="en-US" sz="6200" spc="372" dirty="0">
                <a:solidFill>
                  <a:srgbClr val="FFFFFF"/>
                </a:solidFill>
                <a:latin typeface="Playfair Display Italics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6800" y="-132101"/>
            <a:ext cx="10419101" cy="10419101"/>
          </a:xfrm>
          <a:prstGeom prst="rect">
            <a:avLst/>
          </a:prstGeom>
        </p:spPr>
      </p:pic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82038DCC-4D17-47F1-B2B6-719B897952E8}"/>
              </a:ext>
            </a:extLst>
          </p:cNvPr>
          <p:cNvSpPr txBox="1"/>
          <p:nvPr/>
        </p:nvSpPr>
        <p:spPr>
          <a:xfrm>
            <a:off x="2427515" y="3009900"/>
            <a:ext cx="962297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sl-SI" sz="3200" dirty="0">
                <a:latin typeface="Raleway" panose="020B0604020202020204" charset="-18"/>
              </a:rPr>
              <a:t>Evropska pravna fakulteta je del novo oblikovanega portala, imenovanega </a:t>
            </a:r>
            <a:r>
              <a:rPr lang="sl-SI" sz="3200" dirty="0" err="1">
                <a:latin typeface="Raleway" panose="020B0604020202020204" charset="-18"/>
              </a:rPr>
              <a:t>eUniverza</a:t>
            </a:r>
            <a:r>
              <a:rPr lang="sl-SI" sz="3200" dirty="0">
                <a:latin typeface="Raleway" panose="020B0604020202020204" charset="-18"/>
              </a:rPr>
              <a:t>, ki na enem mestu združuje: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sl-SI" sz="3200" dirty="0">
                <a:latin typeface="Raleway" panose="020B0604020202020204" charset="-18"/>
              </a:rPr>
              <a:t>obsežne študijske vsebine v obliki videoposnetkov predavanj,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sl-SI" sz="3200" dirty="0">
                <a:latin typeface="Raleway" panose="020B0604020202020204" charset="-18"/>
              </a:rPr>
              <a:t>študijske videoposnetke in številna ostala gradiva (</a:t>
            </a:r>
            <a:r>
              <a:rPr lang="sl-SI" sz="3200" dirty="0" err="1">
                <a:latin typeface="Raleway" panose="020B0604020202020204" charset="-18"/>
              </a:rPr>
              <a:t>ppt</a:t>
            </a:r>
            <a:r>
              <a:rPr lang="sl-SI" sz="3200" dirty="0">
                <a:latin typeface="Raleway" panose="020B0604020202020204" charset="-18"/>
              </a:rPr>
              <a:t> prezentacije, članki, skripte, povzetki, </a:t>
            </a:r>
            <a:r>
              <a:rPr lang="sl-SI" sz="3200" dirty="0" err="1">
                <a:latin typeface="Raleway" panose="020B0604020202020204" charset="-18"/>
              </a:rPr>
              <a:t>etc</a:t>
            </a:r>
            <a:r>
              <a:rPr lang="sl-SI" sz="3200" dirty="0">
                <a:latin typeface="Raleway" panose="020B0604020202020204" charset="-18"/>
              </a:rPr>
              <a:t>.).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C8BBE7B-EC87-4056-8CDD-C9F1F1E0DC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88832" y="7633706"/>
            <a:ext cx="6104768" cy="1563946"/>
          </a:xfrm>
          <a:prstGeom prst="rect">
            <a:avLst/>
          </a:prstGeom>
        </p:spPr>
      </p:pic>
      <p:sp>
        <p:nvSpPr>
          <p:cNvPr id="10" name="Desna puščica 7">
            <a:extLst>
              <a:ext uri="{FF2B5EF4-FFF2-40B4-BE49-F238E27FC236}">
                <a16:creationId xmlns:a16="http://schemas.microsoft.com/office/drawing/2014/main" id="{5D29658B-9D77-4851-A252-292C11F274CE}"/>
              </a:ext>
            </a:extLst>
          </p:cNvPr>
          <p:cNvSpPr/>
          <p:nvPr/>
        </p:nvSpPr>
        <p:spPr>
          <a:xfrm>
            <a:off x="8735574" y="7633706"/>
            <a:ext cx="2161026" cy="1196412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8">
            <a:extLst>
              <a:ext uri="{FF2B5EF4-FFF2-40B4-BE49-F238E27FC236}">
                <a16:creationId xmlns:a16="http://schemas.microsoft.com/office/drawing/2014/main" id="{BD03E7E2-EDA0-428F-832C-A7C724CE4421}"/>
              </a:ext>
            </a:extLst>
          </p:cNvPr>
          <p:cNvSpPr/>
          <p:nvPr/>
        </p:nvSpPr>
        <p:spPr>
          <a:xfrm>
            <a:off x="12573000" y="7510151"/>
            <a:ext cx="4012167" cy="144352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b="1" dirty="0">
                <a:solidFill>
                  <a:schemeClr val="tx1"/>
                </a:solidFill>
              </a:rPr>
              <a:t>http://euniverza.eu/</a:t>
            </a:r>
          </a:p>
        </p:txBody>
      </p:sp>
    </p:spTree>
    <p:extLst>
      <p:ext uri="{BB962C8B-B14F-4D97-AF65-F5344CB8AC3E}">
        <p14:creationId xmlns:p14="http://schemas.microsoft.com/office/powerpoint/2010/main" val="112866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876300"/>
            <a:ext cx="3612055" cy="1828800"/>
          </a:xfrm>
          <a:prstGeom prst="rect">
            <a:avLst/>
          </a:prstGeom>
        </p:spPr>
      </p:pic>
      <p:sp>
        <p:nvSpPr>
          <p:cNvPr id="5" name="Elipsa 4"/>
          <p:cNvSpPr/>
          <p:nvPr/>
        </p:nvSpPr>
        <p:spPr>
          <a:xfrm rot="1473251">
            <a:off x="11174765" y="866980"/>
            <a:ext cx="5152029" cy="5027108"/>
          </a:xfrm>
          <a:prstGeom prst="ellipse">
            <a:avLst/>
          </a:prstGeom>
          <a:solidFill>
            <a:schemeClr val="accent1">
              <a:alpha val="91000"/>
            </a:schemeClr>
          </a:solidFill>
          <a:ln w="85725" cap="rnd" cmpd="sng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sl-SI" sz="4800" b="1" dirty="0">
                <a:solidFill>
                  <a:prstClr val="white"/>
                </a:solidFill>
                <a:latin typeface="Calibri"/>
              </a:rPr>
              <a:t>Predavanja si lahko ogledam od doma</a:t>
            </a:r>
          </a:p>
          <a:p>
            <a:pPr algn="ctr" defTabSz="1371600"/>
            <a:r>
              <a:rPr lang="sl-SI" sz="4800" dirty="0">
                <a:solidFill>
                  <a:prstClr val="white"/>
                </a:solidFill>
                <a:latin typeface="Calibri"/>
              </a:rPr>
              <a:t>#</a:t>
            </a:r>
            <a:r>
              <a:rPr lang="sl-SI" sz="4800" dirty="0" err="1">
                <a:solidFill>
                  <a:prstClr val="white"/>
                </a:solidFill>
                <a:latin typeface="Calibri"/>
              </a:rPr>
              <a:t>eUniverza</a:t>
            </a:r>
            <a:endParaRPr lang="sl-SI" sz="4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41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0"/>
            <a:ext cx="15444137" cy="1029462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98931" y="0"/>
            <a:ext cx="10287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420100" y="-323850"/>
            <a:ext cx="9867900" cy="10934700"/>
          </a:xfrm>
          <a:prstGeom prst="rect">
            <a:avLst/>
          </a:prstGeom>
          <a:solidFill>
            <a:srgbClr val="003767"/>
          </a:solidFill>
        </p:spPr>
      </p:sp>
      <p:grpSp>
        <p:nvGrpSpPr>
          <p:cNvPr id="4" name="Group 4"/>
          <p:cNvGrpSpPr/>
          <p:nvPr/>
        </p:nvGrpSpPr>
        <p:grpSpPr>
          <a:xfrm>
            <a:off x="9144000" y="628962"/>
            <a:ext cx="8551836" cy="9352812"/>
            <a:chOff x="0" y="0"/>
            <a:chExt cx="11402448" cy="12470415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1402448" cy="5852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19"/>
                </a:lnSpc>
              </a:pPr>
              <a:r>
                <a:rPr lang="en-US" sz="9600" spc="96">
                  <a:solidFill>
                    <a:srgbClr val="FFFFFF"/>
                  </a:solidFill>
                  <a:latin typeface="Playfair Display Italics"/>
                </a:rPr>
                <a:t>Univerzitetna knjižnica Nove univerze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65200" y="6817586"/>
              <a:ext cx="9472048" cy="5652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u="sng" spc="192" dirty="0">
                  <a:solidFill>
                    <a:srgbClr val="FFFFFF"/>
                  </a:solidFill>
                  <a:latin typeface="Raleway"/>
                </a:rPr>
                <a:t>knjiznica@nova-uni.si</a:t>
              </a:r>
            </a:p>
            <a:p>
              <a:pPr algn="ctr">
                <a:lnSpc>
                  <a:spcPts val="4480"/>
                </a:lnSpc>
              </a:pPr>
              <a:endParaRPr lang="en-US" sz="3200" u="sng" spc="192" dirty="0">
                <a:solidFill>
                  <a:srgbClr val="FFFFFF"/>
                </a:solidFill>
                <a:latin typeface="Raleway"/>
              </a:endParaRPr>
            </a:p>
            <a:p>
              <a:pPr algn="ctr">
                <a:lnSpc>
                  <a:spcPts val="4480"/>
                </a:lnSpc>
              </a:pPr>
              <a:r>
                <a:rPr lang="en-US" sz="3200" spc="192" dirty="0" err="1">
                  <a:solidFill>
                    <a:srgbClr val="FFFFFF"/>
                  </a:solidFill>
                  <a:latin typeface="Raleway"/>
                </a:rPr>
                <a:t>Mestni</a:t>
              </a:r>
              <a:r>
                <a:rPr lang="en-US" sz="3200" spc="192" dirty="0">
                  <a:solidFill>
                    <a:srgbClr val="FFFFFF"/>
                  </a:solidFill>
                  <a:latin typeface="Raleway"/>
                </a:rPr>
                <a:t> </a:t>
              </a:r>
              <a:r>
                <a:rPr lang="en-US" sz="3200" spc="192" dirty="0" err="1">
                  <a:solidFill>
                    <a:srgbClr val="FFFFFF"/>
                  </a:solidFill>
                  <a:latin typeface="Raleway"/>
                </a:rPr>
                <a:t>trg</a:t>
              </a:r>
              <a:r>
                <a:rPr lang="en-US" sz="3200" spc="192" dirty="0">
                  <a:solidFill>
                    <a:srgbClr val="FFFFFF"/>
                  </a:solidFill>
                  <a:latin typeface="Raleway"/>
                </a:rPr>
                <a:t> 23,</a:t>
              </a:r>
            </a:p>
            <a:p>
              <a:pPr algn="ctr">
                <a:lnSpc>
                  <a:spcPts val="4480"/>
                </a:lnSpc>
              </a:pPr>
              <a:r>
                <a:rPr lang="en-US" sz="3200" spc="192" dirty="0">
                  <a:solidFill>
                    <a:srgbClr val="FFFFFF"/>
                  </a:solidFill>
                  <a:latin typeface="Raleway"/>
                </a:rPr>
                <a:t>1000 Ljubljana</a:t>
              </a:r>
              <a:endParaRPr lang="sl-SI" sz="3200" spc="192" dirty="0">
                <a:solidFill>
                  <a:srgbClr val="FFFFFF"/>
                </a:solidFill>
                <a:latin typeface="Raleway"/>
              </a:endParaRPr>
            </a:p>
            <a:p>
              <a:pPr algn="ctr"/>
              <a:r>
                <a:rPr lang="sl-SI" sz="2000" spc="192" dirty="0">
                  <a:solidFill>
                    <a:srgbClr val="FFFFFF"/>
                  </a:solidFill>
                  <a:latin typeface="Raleway"/>
                </a:rPr>
                <a:t>  </a:t>
              </a:r>
              <a:endParaRPr lang="en-US" sz="2000" spc="192" dirty="0">
                <a:solidFill>
                  <a:srgbClr val="FFFFFF"/>
                </a:solidFill>
                <a:latin typeface="Raleway"/>
              </a:endParaRPr>
            </a:p>
            <a:p>
              <a:pPr algn="ctr">
                <a:lnSpc>
                  <a:spcPts val="4480"/>
                </a:lnSpc>
              </a:pPr>
              <a:r>
                <a:rPr lang="en-US" sz="3200" spc="192" dirty="0" err="1">
                  <a:solidFill>
                    <a:srgbClr val="FFFFFF"/>
                  </a:solidFill>
                  <a:latin typeface="Raleway"/>
                </a:rPr>
                <a:t>Vsak</a:t>
              </a:r>
              <a:r>
                <a:rPr lang="en-US" sz="3200" spc="192" dirty="0">
                  <a:solidFill>
                    <a:srgbClr val="FFFFFF"/>
                  </a:solidFill>
                  <a:latin typeface="Raleway"/>
                </a:rPr>
                <a:t> </a:t>
              </a:r>
              <a:r>
                <a:rPr lang="en-US" sz="3200" spc="192" dirty="0" err="1">
                  <a:solidFill>
                    <a:srgbClr val="FFFFFF"/>
                  </a:solidFill>
                  <a:latin typeface="Raleway"/>
                </a:rPr>
                <a:t>dan</a:t>
              </a:r>
              <a:r>
                <a:rPr lang="en-US" sz="3200" spc="192" dirty="0">
                  <a:solidFill>
                    <a:srgbClr val="FFFFFF"/>
                  </a:solidFill>
                  <a:latin typeface="Raleway"/>
                </a:rPr>
                <a:t> med 10. in 18. </a:t>
              </a:r>
              <a:r>
                <a:rPr lang="en-US" sz="3200" spc="192" dirty="0" err="1">
                  <a:solidFill>
                    <a:srgbClr val="FFFFFF"/>
                  </a:solidFill>
                  <a:latin typeface="Raleway"/>
                </a:rPr>
                <a:t>uro</a:t>
              </a:r>
              <a:r>
                <a:rPr lang="en-US" sz="3200" spc="192" dirty="0">
                  <a:solidFill>
                    <a:srgbClr val="FFFFFF"/>
                  </a:solidFill>
                  <a:latin typeface="Raleway"/>
                </a:rPr>
                <a:t>!</a:t>
              </a:r>
              <a:endParaRPr lang="sl-SI" sz="3200" spc="192" dirty="0">
                <a:solidFill>
                  <a:srgbClr val="FFFFFF"/>
                </a:solidFill>
                <a:latin typeface="Raleway"/>
              </a:endParaRPr>
            </a:p>
            <a:p>
              <a:pPr algn="ctr"/>
              <a:r>
                <a:rPr lang="sl-SI" sz="2000" spc="192" dirty="0">
                  <a:solidFill>
                    <a:srgbClr val="FFFFFF"/>
                  </a:solidFill>
                  <a:latin typeface="Raleway"/>
                </a:rPr>
                <a:t>   </a:t>
              </a:r>
            </a:p>
            <a:p>
              <a:pPr algn="ctr"/>
              <a:r>
                <a:rPr lang="en-US" sz="2400" spc="144" dirty="0" err="1">
                  <a:solidFill>
                    <a:srgbClr val="FFFFFF"/>
                  </a:solidFill>
                  <a:latin typeface="Raleway"/>
                </a:rPr>
                <a:t>Vročanje</a:t>
              </a:r>
              <a:r>
                <a:rPr lang="en-US" sz="2400" spc="144" dirty="0">
                  <a:solidFill>
                    <a:srgbClr val="FFFFFF"/>
                  </a:solidFill>
                  <a:latin typeface="Raleway"/>
                </a:rPr>
                <a:t> </a:t>
              </a:r>
              <a:r>
                <a:rPr lang="en-US" sz="2400" spc="144" dirty="0" err="1">
                  <a:solidFill>
                    <a:srgbClr val="FFFFFF"/>
                  </a:solidFill>
                  <a:latin typeface="Raleway"/>
                </a:rPr>
                <a:t>gradiva</a:t>
              </a:r>
              <a:r>
                <a:rPr lang="en-US" sz="2400" spc="144" dirty="0">
                  <a:solidFill>
                    <a:srgbClr val="FFFFFF"/>
                  </a:solidFill>
                  <a:latin typeface="Raleway"/>
                </a:rPr>
                <a:t> je </a:t>
              </a:r>
              <a:r>
                <a:rPr lang="en-US" sz="2400" spc="144" dirty="0" err="1">
                  <a:solidFill>
                    <a:srgbClr val="FFFFFF"/>
                  </a:solidFill>
                  <a:latin typeface="Raleway"/>
                </a:rPr>
                <a:t>možno</a:t>
              </a:r>
              <a:r>
                <a:rPr lang="en-US" sz="2400" spc="144" dirty="0">
                  <a:solidFill>
                    <a:srgbClr val="FFFFFF"/>
                  </a:solidFill>
                  <a:latin typeface="Raleway"/>
                </a:rPr>
                <a:t> </a:t>
              </a:r>
              <a:r>
                <a:rPr lang="en-US" sz="2400" spc="144" dirty="0" err="1">
                  <a:solidFill>
                    <a:srgbClr val="FFFFFF"/>
                  </a:solidFill>
                  <a:latin typeface="Raleway"/>
                </a:rPr>
                <a:t>tudi</a:t>
              </a:r>
              <a:r>
                <a:rPr lang="en-US" sz="2400" spc="144" dirty="0">
                  <a:solidFill>
                    <a:srgbClr val="FFFFFF"/>
                  </a:solidFill>
                  <a:latin typeface="Raleway"/>
                </a:rPr>
                <a:t> </a:t>
              </a:r>
              <a:r>
                <a:rPr lang="en-US" sz="2400" spc="144" dirty="0" err="1">
                  <a:solidFill>
                    <a:srgbClr val="FFFFFF"/>
                  </a:solidFill>
                  <a:latin typeface="Raleway"/>
                </a:rPr>
                <a:t>na</a:t>
              </a:r>
              <a:r>
                <a:rPr lang="en-US" sz="2400" spc="144" dirty="0">
                  <a:solidFill>
                    <a:srgbClr val="FFFFFF"/>
                  </a:solidFill>
                  <a:latin typeface="Raleway"/>
                </a:rPr>
                <a:t> </a:t>
              </a:r>
              <a:r>
                <a:rPr lang="en-US" sz="2400" spc="144" dirty="0" err="1">
                  <a:solidFill>
                    <a:srgbClr val="FFFFFF"/>
                  </a:solidFill>
                  <a:latin typeface="Raleway"/>
                </a:rPr>
                <a:t>lokaciji</a:t>
              </a:r>
              <a:r>
                <a:rPr lang="en-US" sz="2400" spc="144" dirty="0">
                  <a:solidFill>
                    <a:srgbClr val="FFFFFF"/>
                  </a:solidFill>
                  <a:latin typeface="Raleway"/>
                </a:rPr>
                <a:t> v </a:t>
              </a:r>
              <a:r>
                <a:rPr lang="sl-SI" sz="2400" spc="144" dirty="0">
                  <a:solidFill>
                    <a:srgbClr val="FFFFFF"/>
                  </a:solidFill>
                  <a:latin typeface="Raleway"/>
                </a:rPr>
                <a:t>Novi Gorici</a:t>
              </a:r>
              <a:r>
                <a:rPr lang="en-US" sz="2400" spc="144" dirty="0">
                  <a:solidFill>
                    <a:srgbClr val="FFFFFF"/>
                  </a:solidFill>
                  <a:latin typeface="Raleway"/>
                </a:rPr>
                <a:t>, v </a:t>
              </a:r>
              <a:r>
                <a:rPr lang="en-US" sz="2400" spc="144" dirty="0" err="1">
                  <a:solidFill>
                    <a:srgbClr val="FFFFFF"/>
                  </a:solidFill>
                  <a:latin typeface="Raleway"/>
                </a:rPr>
                <a:t>času</a:t>
              </a:r>
              <a:r>
                <a:rPr lang="en-US" sz="2400" spc="144" dirty="0">
                  <a:solidFill>
                    <a:srgbClr val="FFFFFF"/>
                  </a:solidFill>
                  <a:latin typeface="Raleway"/>
                </a:rPr>
                <a:t> </a:t>
              </a:r>
              <a:r>
                <a:rPr lang="en-US" sz="2400" spc="144" dirty="0" err="1">
                  <a:solidFill>
                    <a:srgbClr val="FFFFFF"/>
                  </a:solidFill>
                  <a:latin typeface="Raleway"/>
                </a:rPr>
                <a:t>uradnih</a:t>
              </a:r>
              <a:r>
                <a:rPr lang="en-US" sz="2400" spc="144" dirty="0">
                  <a:solidFill>
                    <a:srgbClr val="FFFFFF"/>
                  </a:solidFill>
                  <a:latin typeface="Raleway"/>
                </a:rPr>
                <a:t> </a:t>
              </a:r>
              <a:r>
                <a:rPr lang="en-US" sz="2400" spc="144" dirty="0" err="1">
                  <a:solidFill>
                    <a:srgbClr val="FFFFFF"/>
                  </a:solidFill>
                  <a:latin typeface="Raleway"/>
                </a:rPr>
                <a:t>ur</a:t>
              </a:r>
              <a:r>
                <a:rPr lang="en-US" sz="2400" spc="144" dirty="0">
                  <a:solidFill>
                    <a:srgbClr val="FFFFFF"/>
                  </a:solidFill>
                  <a:latin typeface="Raleway"/>
                </a:rPr>
                <a:t> </a:t>
              </a:r>
              <a:r>
                <a:rPr lang="en-US" sz="2400" spc="144" dirty="0" err="1">
                  <a:solidFill>
                    <a:srgbClr val="FFFFFF"/>
                  </a:solidFill>
                  <a:latin typeface="Raleway"/>
                </a:rPr>
                <a:t>referata</a:t>
              </a:r>
              <a:r>
                <a:rPr lang="en-US" sz="2400" spc="144" dirty="0">
                  <a:solidFill>
                    <a:srgbClr val="FFFFFF"/>
                  </a:solidFill>
                  <a:latin typeface="Raleway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52450" y="-457200"/>
            <a:ext cx="7353300" cy="1123950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3" name="TextBox 3"/>
          <p:cNvSpPr txBox="1"/>
          <p:nvPr/>
        </p:nvSpPr>
        <p:spPr>
          <a:xfrm>
            <a:off x="7675481" y="328545"/>
            <a:ext cx="9583819" cy="167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92">
                <a:solidFill>
                  <a:srgbClr val="050707"/>
                </a:solidFill>
                <a:latin typeface="Raleway"/>
              </a:rPr>
              <a:t>Evropska pravna fakulteta je v letu 2017 postala uradna članica uglednega mednarodnega združenja pravnih fakultet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230" y="5989306"/>
            <a:ext cx="5772150" cy="25096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933450"/>
            <a:ext cx="4829210" cy="438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4"/>
              </a:lnSpc>
            </a:pPr>
            <a:r>
              <a:rPr lang="en-US" sz="6400" spc="64">
                <a:solidFill>
                  <a:srgbClr val="FFFFFF"/>
                </a:solidFill>
                <a:latin typeface="Playfair Display Italics"/>
              </a:rPr>
              <a:t>ELFA - European Law Faculty Association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7575" y="9182100"/>
            <a:ext cx="6307813" cy="540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05"/>
              </a:lnSpc>
            </a:pPr>
            <a:r>
              <a:rPr lang="en-US" sz="3075" u="sng" spc="184">
                <a:solidFill>
                  <a:srgbClr val="FFFFFF"/>
                </a:solidFill>
                <a:latin typeface="Raleway"/>
              </a:rPr>
              <a:t>http://www.elfa-afde.com/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30533" y="2452957"/>
            <a:ext cx="10473716" cy="748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77"/>
              </a:lnSpc>
            </a:pPr>
            <a:r>
              <a:rPr lang="en-US" sz="2841" spc="28">
                <a:solidFill>
                  <a:srgbClr val="050707"/>
                </a:solidFill>
                <a:latin typeface="Raleway"/>
              </a:rPr>
              <a:t>ELFA združuje več kot 200 članic iz držav v EU in zunaj nje ter deluje kot mednarodni forum za razpravo o številnih pravnih temah, povezanih s pravno izobrazbo.</a:t>
            </a:r>
          </a:p>
          <a:p>
            <a:pPr>
              <a:lnSpc>
                <a:spcPts val="3977"/>
              </a:lnSpc>
            </a:pPr>
            <a:r>
              <a:rPr lang="en-US" sz="2841" spc="28">
                <a:solidFill>
                  <a:srgbClr val="050707"/>
                </a:solidFill>
                <a:latin typeface="Raleway"/>
              </a:rPr>
              <a:t>Cilj dejavnosti ELFA:</a:t>
            </a:r>
          </a:p>
          <a:p>
            <a:pPr marL="469119" lvl="1" indent="-234559">
              <a:lnSpc>
                <a:spcPts val="3977"/>
              </a:lnSpc>
              <a:buFont typeface="Arial"/>
              <a:buChar char="•"/>
            </a:pPr>
            <a:r>
              <a:rPr lang="en-US" sz="2841" spc="28">
                <a:solidFill>
                  <a:srgbClr val="050707"/>
                </a:solidFill>
                <a:latin typeface="Raleway"/>
              </a:rPr>
              <a:t>usklajevanje procesa reforme pravnega izobraževanja v Evropi, </a:t>
            </a:r>
          </a:p>
          <a:p>
            <a:pPr marL="469119" lvl="1" indent="-234559">
              <a:lnSpc>
                <a:spcPts val="3977"/>
              </a:lnSpc>
              <a:buFont typeface="Arial"/>
              <a:buChar char="•"/>
            </a:pPr>
            <a:r>
              <a:rPr lang="en-US" sz="2841" spc="28">
                <a:solidFill>
                  <a:srgbClr val="050707"/>
                </a:solidFill>
                <a:latin typeface="Raleway"/>
              </a:rPr>
              <a:t>spodbujanje sodelovanja med univerzami v Evropi ter </a:t>
            </a:r>
          </a:p>
          <a:p>
            <a:pPr marL="469119" lvl="1" indent="-234559">
              <a:lnSpc>
                <a:spcPts val="3977"/>
              </a:lnSpc>
              <a:buFont typeface="Arial"/>
              <a:buChar char="•"/>
            </a:pPr>
            <a:r>
              <a:rPr lang="en-US" sz="2841" spc="28">
                <a:solidFill>
                  <a:srgbClr val="050707"/>
                </a:solidFill>
                <a:latin typeface="Raleway"/>
              </a:rPr>
              <a:t>zastopanje evropskih pravnih fakultet v odnosu do evropskih institucij, nacionalnih ustanov s področja izobraževanja ter strokovnih združenj s področja pravosodja.</a:t>
            </a:r>
          </a:p>
          <a:p>
            <a:pPr>
              <a:lnSpc>
                <a:spcPts val="3977"/>
              </a:lnSpc>
            </a:pPr>
            <a:r>
              <a:rPr lang="en-US" sz="2841" spc="28">
                <a:solidFill>
                  <a:srgbClr val="050707"/>
                </a:solidFill>
                <a:latin typeface="Raleway"/>
              </a:rPr>
              <a:t>Evropska pravna fakulteta si z aktivnim članstvom v omenjenem združenju prizadeva za nadgradnjo obstoječe mednarodne dejavnosti fakultete ter še dodaten dvig kakovosti pravnega izobraževanja v Sloveniji in EU.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49750" y="0"/>
            <a:ext cx="10419101" cy="10419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231" y="1547574"/>
            <a:ext cx="11944437" cy="2924423"/>
            <a:chOff x="0" y="0"/>
            <a:chExt cx="15925916" cy="389923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5925916" cy="1544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120"/>
                </a:lnSpc>
              </a:pPr>
              <a:r>
                <a:rPr lang="en-US" sz="7600" spc="76">
                  <a:solidFill>
                    <a:srgbClr val="050707"/>
                  </a:solidFill>
                  <a:latin typeface="Playfair Display Italics"/>
                </a:rPr>
                <a:t>Mednarodna pisarna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497137"/>
              <a:ext cx="15925916" cy="140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3400" u="sng" spc="238" dirty="0">
                  <a:solidFill>
                    <a:srgbClr val="050707"/>
                  </a:solidFill>
                  <a:latin typeface="Raleway Bold"/>
                </a:rPr>
                <a:t>INTERNATIONAL.DEPARTMENT@EPF.NOVA-UNI.SI</a:t>
              </a:r>
            </a:p>
            <a:p>
              <a:pPr marL="0" lvl="0" indent="0" algn="l">
                <a:lnSpc>
                  <a:spcPts val="4079"/>
                </a:lnSpc>
                <a:spcBef>
                  <a:spcPct val="0"/>
                </a:spcBef>
              </a:pPr>
              <a:endParaRPr lang="en-US" sz="3400" u="sng" spc="238" dirty="0">
                <a:solidFill>
                  <a:srgbClr val="050707"/>
                </a:solidFill>
                <a:latin typeface="Raleway Bold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>
            <a:off x="9688147" y="1289447"/>
            <a:ext cx="2247900" cy="205740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6" name="AutoShape 6"/>
          <p:cNvSpPr/>
          <p:nvPr/>
        </p:nvSpPr>
        <p:spPr>
          <a:xfrm>
            <a:off x="9688147" y="4114800"/>
            <a:ext cx="2247900" cy="205740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7" name="AutoShape 7"/>
          <p:cNvSpPr/>
          <p:nvPr/>
        </p:nvSpPr>
        <p:spPr>
          <a:xfrm>
            <a:off x="9688147" y="7200900"/>
            <a:ext cx="2247900" cy="2057400"/>
          </a:xfrm>
          <a:prstGeom prst="rect">
            <a:avLst/>
          </a:prstGeom>
          <a:solidFill>
            <a:srgbClr val="003767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231" y="8229600"/>
            <a:ext cx="4866899" cy="139460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653122" y="2009537"/>
            <a:ext cx="4200909" cy="5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spc="28">
                <a:solidFill>
                  <a:srgbClr val="050707"/>
                </a:solidFill>
                <a:latin typeface="Raleway"/>
              </a:rPr>
              <a:t>ERASMUS+ program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53122" y="4568190"/>
            <a:ext cx="4200909" cy="105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spc="28">
                <a:solidFill>
                  <a:srgbClr val="050707"/>
                </a:solidFill>
                <a:latin typeface="Raleway"/>
              </a:rPr>
              <a:t>Internacionalizacija fakultete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53122" y="7654290"/>
            <a:ext cx="4200909" cy="105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spc="28">
                <a:solidFill>
                  <a:srgbClr val="050707"/>
                </a:solidFill>
                <a:latin typeface="Raleway"/>
              </a:rPr>
              <a:t>Sodelovanje s tujimi partnerskimi institucijami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30954" y="414009"/>
            <a:ext cx="10419101" cy="10419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405460" y="4382"/>
            <a:ext cx="10419101" cy="1041910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90546" y="1330643"/>
            <a:ext cx="14106909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spc="76">
                <a:solidFill>
                  <a:srgbClr val="050707"/>
                </a:solidFill>
                <a:latin typeface="Playfair Display Italics"/>
              </a:rPr>
              <a:t>Vrste Erasmus+ mobilnosti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4267200"/>
            <a:ext cx="16230600" cy="38100"/>
          </a:xfrm>
          <a:prstGeom prst="rect">
            <a:avLst/>
          </a:prstGeom>
          <a:solidFill>
            <a:srgbClr val="050707"/>
          </a:solidFill>
        </p:spPr>
      </p:sp>
      <p:sp>
        <p:nvSpPr>
          <p:cNvPr id="5" name="AutoShape 5"/>
          <p:cNvSpPr/>
          <p:nvPr/>
        </p:nvSpPr>
        <p:spPr>
          <a:xfrm>
            <a:off x="2386204" y="4095750"/>
            <a:ext cx="2324100" cy="38100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6" name="AutoShape 6"/>
          <p:cNvSpPr/>
          <p:nvPr/>
        </p:nvSpPr>
        <p:spPr>
          <a:xfrm>
            <a:off x="7981950" y="4114800"/>
            <a:ext cx="2324100" cy="38100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7" name="AutoShape 7"/>
          <p:cNvSpPr/>
          <p:nvPr/>
        </p:nvSpPr>
        <p:spPr>
          <a:xfrm>
            <a:off x="13577696" y="4114800"/>
            <a:ext cx="2324100" cy="381000"/>
          </a:xfrm>
          <a:prstGeom prst="rect">
            <a:avLst/>
          </a:prstGeom>
          <a:solidFill>
            <a:srgbClr val="003767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2847" y="8667175"/>
            <a:ext cx="4866899" cy="13946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25421" y="6706366"/>
            <a:ext cx="2544066" cy="335541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28700" y="5067300"/>
            <a:ext cx="5039109" cy="1639066"/>
            <a:chOff x="0" y="0"/>
            <a:chExt cx="6718812" cy="218542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997125"/>
              <a:ext cx="6718812" cy="1188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6">
                  <a:solidFill>
                    <a:srgbClr val="050707"/>
                  </a:solidFill>
                  <a:latin typeface="Raleway Bold"/>
                </a:rPr>
                <a:t>OD 3 - 12 MESECEV NA ŠTUDIJSKO STOPNJO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6718812" cy="710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192">
                  <a:solidFill>
                    <a:srgbClr val="050707"/>
                  </a:solidFill>
                  <a:latin typeface="Raleway"/>
                </a:rPr>
                <a:t>ZA ŠTUDIJ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88508" y="5067300"/>
            <a:ext cx="5310984" cy="1639066"/>
            <a:chOff x="0" y="0"/>
            <a:chExt cx="7081312" cy="218542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997125"/>
              <a:ext cx="7081312" cy="1188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6">
                  <a:solidFill>
                    <a:srgbClr val="050707"/>
                  </a:solidFill>
                  <a:latin typeface="Raleway Bold"/>
                </a:rPr>
                <a:t>OD 2 -12 MESECEV NA ŠTUDIJSKO STOPNJO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7081312" cy="710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192">
                  <a:solidFill>
                    <a:srgbClr val="050707"/>
                  </a:solidFill>
                  <a:latin typeface="Raleway"/>
                </a:rPr>
                <a:t>ZA PRAKSO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20191" y="5067300"/>
            <a:ext cx="5039109" cy="1181866"/>
            <a:chOff x="0" y="0"/>
            <a:chExt cx="6718812" cy="157582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997125"/>
              <a:ext cx="6718812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6">
                  <a:solidFill>
                    <a:srgbClr val="050707"/>
                  </a:solidFill>
                  <a:latin typeface="Raleway Bold"/>
                </a:rPr>
                <a:t>DO 12 MESECEV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6718812" cy="710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192">
                  <a:solidFill>
                    <a:srgbClr val="050707"/>
                  </a:solidFill>
                  <a:latin typeface="Raleway"/>
                </a:rPr>
                <a:t>ZA DIPLOMANTE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003767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4841732" y="2668375"/>
            <a:ext cx="11199818" cy="4564825"/>
            <a:chOff x="0" y="0"/>
            <a:chExt cx="14933091" cy="6086433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0"/>
              <a:ext cx="14933091" cy="1395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704"/>
                </a:lnSpc>
              </a:pPr>
              <a:r>
                <a:rPr lang="en-US" sz="6400" spc="64">
                  <a:solidFill>
                    <a:srgbClr val="050707"/>
                  </a:solidFill>
                  <a:latin typeface="Playfair Display Italics"/>
                </a:rPr>
                <a:t>Karierni center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74148"/>
              <a:ext cx="14933091" cy="4312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endParaRPr dirty="0"/>
            </a:p>
            <a:p>
              <a:pPr>
                <a:lnSpc>
                  <a:spcPts val="7200"/>
                </a:lnSpc>
              </a:pPr>
              <a:r>
                <a:rPr lang="sl-SI" sz="4800" spc="48" dirty="0">
                  <a:solidFill>
                    <a:srgbClr val="050707"/>
                  </a:solidFill>
                  <a:latin typeface="Raleway"/>
                </a:rPr>
                <a:t>k</a:t>
              </a:r>
              <a:r>
                <a:rPr lang="en-US" sz="4800" spc="48" dirty="0" err="1">
                  <a:solidFill>
                    <a:srgbClr val="050707"/>
                  </a:solidFill>
                  <a:latin typeface="Raleway"/>
                </a:rPr>
                <a:t>arierni</a:t>
              </a:r>
              <a:r>
                <a:rPr lang="sl-SI" sz="4800" spc="48" dirty="0">
                  <a:solidFill>
                    <a:srgbClr val="050707"/>
                  </a:solidFill>
                  <a:latin typeface="Raleway"/>
                </a:rPr>
                <a:t>.</a:t>
              </a:r>
              <a:r>
                <a:rPr lang="en-US" sz="4800" spc="48" dirty="0">
                  <a:solidFill>
                    <a:srgbClr val="050707"/>
                  </a:solidFill>
                  <a:latin typeface="Raleway"/>
                </a:rPr>
                <a:t>center@epf.nova-uni.si</a:t>
              </a:r>
            </a:p>
            <a:p>
              <a:pPr>
                <a:lnSpc>
                  <a:spcPts val="7200"/>
                </a:lnSpc>
              </a:pPr>
              <a:endParaRPr lang="en-US" sz="4800" spc="48" dirty="0">
                <a:solidFill>
                  <a:srgbClr val="050707"/>
                </a:solidFill>
                <a:latin typeface="Raleway"/>
              </a:endParaRPr>
            </a:p>
            <a:p>
              <a:pPr>
                <a:lnSpc>
                  <a:spcPts val="7200"/>
                </a:lnSpc>
              </a:pPr>
              <a:r>
                <a:rPr lang="en-US" sz="4800" spc="48" dirty="0">
                  <a:solidFill>
                    <a:srgbClr val="050707"/>
                  </a:solidFill>
                  <a:latin typeface="Raleway"/>
                </a:rPr>
                <a:t>05 338 44 0</a:t>
              </a:r>
              <a:r>
                <a:rPr lang="sl-SI" sz="4800" spc="48" dirty="0">
                  <a:solidFill>
                    <a:srgbClr val="050707"/>
                  </a:solidFill>
                  <a:latin typeface="Raleway"/>
                </a:rPr>
                <a:t>5</a:t>
              </a:r>
              <a:endParaRPr lang="en-US" sz="4800" spc="48" dirty="0">
                <a:solidFill>
                  <a:srgbClr val="050707"/>
                </a:solidFill>
                <a:latin typeface="Raleway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2745" y="6124212"/>
            <a:ext cx="1108987" cy="11089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2745" y="4396294"/>
            <a:ext cx="1108987" cy="1108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186" y="-108289"/>
            <a:ext cx="10419101" cy="10419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74" y="4117174"/>
            <a:ext cx="5050536" cy="206654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220974" y="3848569"/>
            <a:ext cx="6570636" cy="53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238">
                <a:solidFill>
                  <a:srgbClr val="050707"/>
                </a:solidFill>
                <a:latin typeface="Raleway Bold"/>
              </a:rPr>
              <a:t>ČLANICA NOVE UNIVERZE</a:t>
            </a:r>
          </a:p>
        </p:txBody>
      </p:sp>
      <p:sp>
        <p:nvSpPr>
          <p:cNvPr id="3" name="AutoShape 3"/>
          <p:cNvSpPr/>
          <p:nvPr/>
        </p:nvSpPr>
        <p:spPr>
          <a:xfrm>
            <a:off x="1028700" y="3586602"/>
            <a:ext cx="781050" cy="116205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4" name="TextBox 4"/>
          <p:cNvSpPr txBox="1"/>
          <p:nvPr/>
        </p:nvSpPr>
        <p:spPr>
          <a:xfrm>
            <a:off x="2220974" y="6822870"/>
            <a:ext cx="6570636" cy="105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238" dirty="0">
                <a:solidFill>
                  <a:srgbClr val="050707"/>
                </a:solidFill>
                <a:latin typeface="Raleway Bold"/>
              </a:rPr>
              <a:t>ŠTEVILO </a:t>
            </a:r>
            <a:endParaRPr lang="sl-SI" sz="3400" spc="238" dirty="0">
              <a:solidFill>
                <a:srgbClr val="050707"/>
              </a:solidFill>
              <a:latin typeface="Raleway Bold"/>
            </a:endParaRPr>
          </a:p>
          <a:p>
            <a:pPr>
              <a:lnSpc>
                <a:spcPts val="4079"/>
              </a:lnSpc>
            </a:pPr>
            <a:r>
              <a:rPr lang="en-US" sz="3400" spc="238" dirty="0">
                <a:solidFill>
                  <a:srgbClr val="050707"/>
                </a:solidFill>
                <a:latin typeface="Raleway Bold"/>
              </a:rPr>
              <a:t>DIPLOMANTOV: 1</a:t>
            </a:r>
            <a:r>
              <a:rPr lang="sl-SI" sz="3400" spc="238" dirty="0">
                <a:solidFill>
                  <a:srgbClr val="050707"/>
                </a:solidFill>
                <a:latin typeface="Raleway Bold"/>
              </a:rPr>
              <a:t>913</a:t>
            </a:r>
            <a:endParaRPr lang="en-US" sz="3400" spc="238" dirty="0">
              <a:solidFill>
                <a:srgbClr val="050707"/>
              </a:solidFill>
              <a:latin typeface="Raleway Bol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028700" y="6779055"/>
            <a:ext cx="781050" cy="116205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6" name="TextBox 6"/>
          <p:cNvSpPr txBox="1"/>
          <p:nvPr/>
        </p:nvSpPr>
        <p:spPr>
          <a:xfrm>
            <a:off x="10688664" y="3630417"/>
            <a:ext cx="6570636" cy="105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238" dirty="0">
                <a:solidFill>
                  <a:srgbClr val="050707"/>
                </a:solidFill>
                <a:latin typeface="Raleway Bold"/>
              </a:rPr>
              <a:t>ŠTEVILO VSEH ŠTUDENTOV: 22</a:t>
            </a:r>
            <a:r>
              <a:rPr lang="sl-SI" sz="3400" spc="238" dirty="0">
                <a:solidFill>
                  <a:srgbClr val="050707"/>
                </a:solidFill>
                <a:latin typeface="Raleway Bold"/>
              </a:rPr>
              <a:t>95</a:t>
            </a:r>
            <a:endParaRPr lang="en-US" sz="3400" spc="238" dirty="0">
              <a:solidFill>
                <a:srgbClr val="050707"/>
              </a:solidFill>
              <a:latin typeface="Raleway Bo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9496390" y="3586602"/>
            <a:ext cx="781050" cy="116205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8" name="TextBox 8"/>
          <p:cNvSpPr txBox="1"/>
          <p:nvPr/>
        </p:nvSpPr>
        <p:spPr>
          <a:xfrm>
            <a:off x="10688664" y="6822870"/>
            <a:ext cx="6570636" cy="105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238" dirty="0">
                <a:solidFill>
                  <a:srgbClr val="050707"/>
                </a:solidFill>
                <a:latin typeface="Raleway Bold"/>
              </a:rPr>
              <a:t>ŠTEVILO ČLANOV AKADEMSKEGA ZBORA: 71</a:t>
            </a:r>
          </a:p>
        </p:txBody>
      </p:sp>
      <p:sp>
        <p:nvSpPr>
          <p:cNvPr id="9" name="AutoShape 9"/>
          <p:cNvSpPr/>
          <p:nvPr/>
        </p:nvSpPr>
        <p:spPr>
          <a:xfrm>
            <a:off x="9496390" y="6779055"/>
            <a:ext cx="781050" cy="1162050"/>
          </a:xfrm>
          <a:prstGeom prst="rect">
            <a:avLst/>
          </a:prstGeom>
          <a:solidFill>
            <a:srgbClr val="003767"/>
          </a:solidFill>
        </p:spPr>
      </p:sp>
      <p:grpSp>
        <p:nvGrpSpPr>
          <p:cNvPr id="10" name="Group 10"/>
          <p:cNvGrpSpPr/>
          <p:nvPr/>
        </p:nvGrpSpPr>
        <p:grpSpPr>
          <a:xfrm>
            <a:off x="0" y="-1"/>
            <a:ext cx="18762662" cy="2417967"/>
            <a:chOff x="0" y="0"/>
            <a:chExt cx="25649767" cy="3704712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25649767" cy="3704712"/>
            </a:xfrm>
            <a:prstGeom prst="rect">
              <a:avLst/>
            </a:prstGeom>
            <a:solidFill>
              <a:srgbClr val="003767">
                <a:alpha val="97647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421181" y="1060123"/>
              <a:ext cx="13706707" cy="1487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80"/>
                </a:lnSpc>
              </a:pPr>
              <a:r>
                <a:rPr lang="en-US" sz="7600" spc="372" dirty="0">
                  <a:solidFill>
                    <a:srgbClr val="FFFFFF"/>
                  </a:solidFill>
                  <a:latin typeface="Playfair Display Italics"/>
                </a:rPr>
                <a:t>Fakulteta v </a:t>
              </a:r>
              <a:r>
                <a:rPr lang="en-US" sz="7600" spc="372" dirty="0" err="1">
                  <a:solidFill>
                    <a:srgbClr val="FFFFFF"/>
                  </a:solidFill>
                  <a:latin typeface="Playfair Display Italics"/>
                </a:rPr>
                <a:t>številkah</a:t>
              </a:r>
              <a:endParaRPr lang="en-US" sz="7600" spc="372" dirty="0">
                <a:solidFill>
                  <a:srgbClr val="FFFFFF"/>
                </a:solidFill>
                <a:latin typeface="Playfair Display Italics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180850" y="0"/>
            <a:ext cx="10419101" cy="10419101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534" y="3491352"/>
            <a:ext cx="1143000" cy="1352550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23" y="6769530"/>
            <a:ext cx="1076325" cy="1162050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2600" y="6726667"/>
            <a:ext cx="1123950" cy="126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9169" y="1829971"/>
            <a:ext cx="3781871" cy="2878526"/>
            <a:chOff x="0" y="0"/>
            <a:chExt cx="14317774" cy="108978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17774" cy="10897804"/>
            </a:xfrm>
            <a:custGeom>
              <a:avLst/>
              <a:gdLst/>
              <a:ahLst/>
              <a:cxnLst/>
              <a:rect l="l" t="t" r="r" b="b"/>
              <a:pathLst>
                <a:path w="14317774" h="10897804">
                  <a:moveTo>
                    <a:pt x="0" y="0"/>
                  </a:moveTo>
                  <a:lnTo>
                    <a:pt x="0" y="10897804"/>
                  </a:lnTo>
                  <a:lnTo>
                    <a:pt x="14317774" y="10897804"/>
                  </a:lnTo>
                  <a:lnTo>
                    <a:pt x="14317774" y="0"/>
                  </a:lnTo>
                  <a:lnTo>
                    <a:pt x="0" y="0"/>
                  </a:lnTo>
                  <a:close/>
                  <a:moveTo>
                    <a:pt x="14256814" y="10836844"/>
                  </a:moveTo>
                  <a:lnTo>
                    <a:pt x="59690" y="10836844"/>
                  </a:lnTo>
                  <a:lnTo>
                    <a:pt x="59690" y="59690"/>
                  </a:lnTo>
                  <a:lnTo>
                    <a:pt x="14256814" y="59690"/>
                  </a:lnTo>
                  <a:lnTo>
                    <a:pt x="14256814" y="10836844"/>
                  </a:lnTo>
                  <a:close/>
                </a:path>
              </a:pathLst>
            </a:custGeom>
            <a:solidFill>
              <a:srgbClr val="003767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2961259"/>
            <a:ext cx="4162809" cy="54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92">
                <a:solidFill>
                  <a:srgbClr val="050707"/>
                </a:solidFill>
                <a:latin typeface="Raleway Bold"/>
              </a:rPr>
              <a:t>Študentski svet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191509" y="1829971"/>
            <a:ext cx="3781871" cy="2878526"/>
            <a:chOff x="0" y="0"/>
            <a:chExt cx="5042494" cy="383803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042494" cy="3838035"/>
              <a:chOff x="0" y="0"/>
              <a:chExt cx="14317774" cy="1089780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4317774" cy="10897804"/>
              </a:xfrm>
              <a:custGeom>
                <a:avLst/>
                <a:gdLst/>
                <a:ahLst/>
                <a:cxnLst/>
                <a:rect l="l" t="t" r="r" b="b"/>
                <a:pathLst>
                  <a:path w="14317774" h="10897804">
                    <a:moveTo>
                      <a:pt x="0" y="0"/>
                    </a:moveTo>
                    <a:lnTo>
                      <a:pt x="0" y="10897804"/>
                    </a:lnTo>
                    <a:lnTo>
                      <a:pt x="14317774" y="10897804"/>
                    </a:lnTo>
                    <a:lnTo>
                      <a:pt x="14317774" y="0"/>
                    </a:lnTo>
                    <a:lnTo>
                      <a:pt x="0" y="0"/>
                    </a:lnTo>
                    <a:close/>
                    <a:moveTo>
                      <a:pt x="14256814" y="10836844"/>
                    </a:moveTo>
                    <a:lnTo>
                      <a:pt x="59690" y="10836844"/>
                    </a:lnTo>
                    <a:lnTo>
                      <a:pt x="59690" y="59690"/>
                    </a:lnTo>
                    <a:lnTo>
                      <a:pt x="14256814" y="59690"/>
                    </a:lnTo>
                    <a:lnTo>
                      <a:pt x="14256814" y="10836844"/>
                    </a:lnTo>
                    <a:close/>
                  </a:path>
                </a:pathLst>
              </a:custGeom>
              <a:solidFill>
                <a:srgbClr val="003767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28500" y="1153184"/>
              <a:ext cx="4785495" cy="1464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spc="191">
                  <a:solidFill>
                    <a:srgbClr val="050707"/>
                  </a:solidFill>
                  <a:latin typeface="Raleway Bold"/>
                </a:rPr>
                <a:t>ELSA Nova Gorica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72544" y="1829971"/>
            <a:ext cx="3781871" cy="2878526"/>
            <a:chOff x="0" y="0"/>
            <a:chExt cx="14317774" cy="108978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317774" cy="10897804"/>
            </a:xfrm>
            <a:custGeom>
              <a:avLst/>
              <a:gdLst/>
              <a:ahLst/>
              <a:cxnLst/>
              <a:rect l="l" t="t" r="r" b="b"/>
              <a:pathLst>
                <a:path w="14317774" h="10897804">
                  <a:moveTo>
                    <a:pt x="0" y="0"/>
                  </a:moveTo>
                  <a:lnTo>
                    <a:pt x="0" y="10897804"/>
                  </a:lnTo>
                  <a:lnTo>
                    <a:pt x="14317774" y="10897804"/>
                  </a:lnTo>
                  <a:lnTo>
                    <a:pt x="14317774" y="0"/>
                  </a:lnTo>
                  <a:lnTo>
                    <a:pt x="0" y="0"/>
                  </a:lnTo>
                  <a:close/>
                  <a:moveTo>
                    <a:pt x="14256814" y="10836844"/>
                  </a:moveTo>
                  <a:lnTo>
                    <a:pt x="59690" y="10836844"/>
                  </a:lnTo>
                  <a:lnTo>
                    <a:pt x="59690" y="59690"/>
                  </a:lnTo>
                  <a:lnTo>
                    <a:pt x="14256814" y="59690"/>
                  </a:lnTo>
                  <a:lnTo>
                    <a:pt x="14256814" y="10836844"/>
                  </a:lnTo>
                  <a:close/>
                </a:path>
              </a:pathLst>
            </a:custGeom>
            <a:solidFill>
              <a:srgbClr val="003767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268919" y="2960695"/>
            <a:ext cx="3589121" cy="55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91">
                <a:solidFill>
                  <a:srgbClr val="050707"/>
                </a:solidFill>
                <a:latin typeface="Raleway Bold"/>
              </a:rPr>
              <a:t>AISEC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165483" y="1829971"/>
            <a:ext cx="3781871" cy="2878526"/>
            <a:chOff x="0" y="0"/>
            <a:chExt cx="14317774" cy="108978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17774" cy="10897804"/>
            </a:xfrm>
            <a:custGeom>
              <a:avLst/>
              <a:gdLst/>
              <a:ahLst/>
              <a:cxnLst/>
              <a:rect l="l" t="t" r="r" b="b"/>
              <a:pathLst>
                <a:path w="14317774" h="10897804">
                  <a:moveTo>
                    <a:pt x="0" y="0"/>
                  </a:moveTo>
                  <a:lnTo>
                    <a:pt x="0" y="10897804"/>
                  </a:lnTo>
                  <a:lnTo>
                    <a:pt x="14317774" y="10897804"/>
                  </a:lnTo>
                  <a:lnTo>
                    <a:pt x="14317774" y="0"/>
                  </a:lnTo>
                  <a:lnTo>
                    <a:pt x="0" y="0"/>
                  </a:lnTo>
                  <a:close/>
                  <a:moveTo>
                    <a:pt x="14256814" y="10836844"/>
                  </a:moveTo>
                  <a:lnTo>
                    <a:pt x="59690" y="10836844"/>
                  </a:lnTo>
                  <a:lnTo>
                    <a:pt x="59690" y="59690"/>
                  </a:lnTo>
                  <a:lnTo>
                    <a:pt x="14256814" y="59690"/>
                  </a:lnTo>
                  <a:lnTo>
                    <a:pt x="14256814" y="10836844"/>
                  </a:lnTo>
                  <a:close/>
                </a:path>
              </a:pathLst>
            </a:custGeom>
            <a:solidFill>
              <a:srgbClr val="003767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3261858" y="2960695"/>
            <a:ext cx="3589121" cy="55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91">
                <a:solidFill>
                  <a:srgbClr val="050707"/>
                </a:solidFill>
                <a:latin typeface="Raleway Bold"/>
              </a:rPr>
              <a:t>Okrogle mize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19169" y="4829834"/>
            <a:ext cx="3781871" cy="2878526"/>
            <a:chOff x="0" y="0"/>
            <a:chExt cx="14317774" cy="108978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317774" cy="10897804"/>
            </a:xfrm>
            <a:custGeom>
              <a:avLst/>
              <a:gdLst/>
              <a:ahLst/>
              <a:cxnLst/>
              <a:rect l="l" t="t" r="r" b="b"/>
              <a:pathLst>
                <a:path w="14317774" h="10897804">
                  <a:moveTo>
                    <a:pt x="0" y="0"/>
                  </a:moveTo>
                  <a:lnTo>
                    <a:pt x="0" y="10897804"/>
                  </a:lnTo>
                  <a:lnTo>
                    <a:pt x="14317774" y="10897804"/>
                  </a:lnTo>
                  <a:lnTo>
                    <a:pt x="14317774" y="0"/>
                  </a:lnTo>
                  <a:lnTo>
                    <a:pt x="0" y="0"/>
                  </a:lnTo>
                  <a:close/>
                  <a:moveTo>
                    <a:pt x="14256814" y="10836844"/>
                  </a:moveTo>
                  <a:lnTo>
                    <a:pt x="59690" y="10836844"/>
                  </a:lnTo>
                  <a:lnTo>
                    <a:pt x="59690" y="59690"/>
                  </a:lnTo>
                  <a:lnTo>
                    <a:pt x="14256814" y="59690"/>
                  </a:lnTo>
                  <a:lnTo>
                    <a:pt x="14256814" y="10836844"/>
                  </a:lnTo>
                  <a:close/>
                </a:path>
              </a:pathLst>
            </a:custGeom>
            <a:solidFill>
              <a:srgbClr val="003767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315544" y="5960558"/>
            <a:ext cx="3589121" cy="55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91">
                <a:solidFill>
                  <a:srgbClr val="050707"/>
                </a:solidFill>
                <a:latin typeface="Raleway Bold"/>
              </a:rPr>
              <a:t>Tekmovanja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191509" y="4829834"/>
            <a:ext cx="3781871" cy="2878526"/>
            <a:chOff x="0" y="0"/>
            <a:chExt cx="14317774" cy="108978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317774" cy="10897804"/>
            </a:xfrm>
            <a:custGeom>
              <a:avLst/>
              <a:gdLst/>
              <a:ahLst/>
              <a:cxnLst/>
              <a:rect l="l" t="t" r="r" b="b"/>
              <a:pathLst>
                <a:path w="14317774" h="10897804">
                  <a:moveTo>
                    <a:pt x="0" y="0"/>
                  </a:moveTo>
                  <a:lnTo>
                    <a:pt x="0" y="10897804"/>
                  </a:lnTo>
                  <a:lnTo>
                    <a:pt x="14317774" y="10897804"/>
                  </a:lnTo>
                  <a:lnTo>
                    <a:pt x="14317774" y="0"/>
                  </a:lnTo>
                  <a:lnTo>
                    <a:pt x="0" y="0"/>
                  </a:lnTo>
                  <a:close/>
                  <a:moveTo>
                    <a:pt x="14256814" y="10836844"/>
                  </a:moveTo>
                  <a:lnTo>
                    <a:pt x="59690" y="10836844"/>
                  </a:lnTo>
                  <a:lnTo>
                    <a:pt x="59690" y="59690"/>
                  </a:lnTo>
                  <a:lnTo>
                    <a:pt x="14256814" y="59690"/>
                  </a:lnTo>
                  <a:lnTo>
                    <a:pt x="14256814" y="10836844"/>
                  </a:lnTo>
                  <a:close/>
                </a:path>
              </a:pathLst>
            </a:custGeom>
            <a:solidFill>
              <a:srgbClr val="003767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5287884" y="5678054"/>
            <a:ext cx="3589121" cy="111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91">
                <a:solidFill>
                  <a:srgbClr val="050707"/>
                </a:solidFill>
                <a:latin typeface="Raleway Bold"/>
              </a:rPr>
              <a:t>Delavnice in izobraževanja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72544" y="4829834"/>
            <a:ext cx="3781871" cy="2878526"/>
            <a:chOff x="0" y="0"/>
            <a:chExt cx="14317774" cy="1089780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317774" cy="10897804"/>
            </a:xfrm>
            <a:custGeom>
              <a:avLst/>
              <a:gdLst/>
              <a:ahLst/>
              <a:cxnLst/>
              <a:rect l="l" t="t" r="r" b="b"/>
              <a:pathLst>
                <a:path w="14317774" h="10897804">
                  <a:moveTo>
                    <a:pt x="0" y="0"/>
                  </a:moveTo>
                  <a:lnTo>
                    <a:pt x="0" y="10897804"/>
                  </a:lnTo>
                  <a:lnTo>
                    <a:pt x="14317774" y="10897804"/>
                  </a:lnTo>
                  <a:lnTo>
                    <a:pt x="14317774" y="0"/>
                  </a:lnTo>
                  <a:lnTo>
                    <a:pt x="0" y="0"/>
                  </a:lnTo>
                  <a:close/>
                  <a:moveTo>
                    <a:pt x="14256814" y="10836844"/>
                  </a:moveTo>
                  <a:lnTo>
                    <a:pt x="59690" y="10836844"/>
                  </a:lnTo>
                  <a:lnTo>
                    <a:pt x="59690" y="59690"/>
                  </a:lnTo>
                  <a:lnTo>
                    <a:pt x="14256814" y="59690"/>
                  </a:lnTo>
                  <a:lnTo>
                    <a:pt x="14256814" y="10836844"/>
                  </a:lnTo>
                  <a:close/>
                </a:path>
              </a:pathLst>
            </a:custGeom>
            <a:solidFill>
              <a:srgbClr val="003767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9268919" y="5678054"/>
            <a:ext cx="3589121" cy="111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91">
                <a:solidFill>
                  <a:srgbClr val="050707"/>
                </a:solidFill>
                <a:latin typeface="Raleway Bold"/>
              </a:rPr>
              <a:t>Strokovne ekskurzije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3165483" y="4829834"/>
            <a:ext cx="3781871" cy="2878526"/>
            <a:chOff x="0" y="0"/>
            <a:chExt cx="14317774" cy="1089780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317774" cy="10897804"/>
            </a:xfrm>
            <a:custGeom>
              <a:avLst/>
              <a:gdLst/>
              <a:ahLst/>
              <a:cxnLst/>
              <a:rect l="l" t="t" r="r" b="b"/>
              <a:pathLst>
                <a:path w="14317774" h="10897804">
                  <a:moveTo>
                    <a:pt x="0" y="0"/>
                  </a:moveTo>
                  <a:lnTo>
                    <a:pt x="0" y="10897804"/>
                  </a:lnTo>
                  <a:lnTo>
                    <a:pt x="14317774" y="10897804"/>
                  </a:lnTo>
                  <a:lnTo>
                    <a:pt x="14317774" y="0"/>
                  </a:lnTo>
                  <a:lnTo>
                    <a:pt x="0" y="0"/>
                  </a:lnTo>
                  <a:close/>
                  <a:moveTo>
                    <a:pt x="14256814" y="10836844"/>
                  </a:moveTo>
                  <a:lnTo>
                    <a:pt x="59690" y="10836844"/>
                  </a:lnTo>
                  <a:lnTo>
                    <a:pt x="59690" y="59690"/>
                  </a:lnTo>
                  <a:lnTo>
                    <a:pt x="14256814" y="59690"/>
                  </a:lnTo>
                  <a:lnTo>
                    <a:pt x="14256814" y="10836844"/>
                  </a:lnTo>
                  <a:close/>
                </a:path>
              </a:pathLst>
            </a:custGeom>
            <a:solidFill>
              <a:srgbClr val="003767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13261858" y="5678054"/>
            <a:ext cx="3589121" cy="111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91">
                <a:solidFill>
                  <a:srgbClr val="050707"/>
                </a:solidFill>
                <a:latin typeface="Raleway Bold"/>
              </a:rPr>
              <a:t>Mednarodne konference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19169" y="7902652"/>
            <a:ext cx="3781871" cy="2878526"/>
            <a:chOff x="0" y="0"/>
            <a:chExt cx="14317774" cy="1089780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317774" cy="10897804"/>
            </a:xfrm>
            <a:custGeom>
              <a:avLst/>
              <a:gdLst/>
              <a:ahLst/>
              <a:cxnLst/>
              <a:rect l="l" t="t" r="r" b="b"/>
              <a:pathLst>
                <a:path w="14317774" h="10897804">
                  <a:moveTo>
                    <a:pt x="0" y="0"/>
                  </a:moveTo>
                  <a:lnTo>
                    <a:pt x="0" y="10897804"/>
                  </a:lnTo>
                  <a:lnTo>
                    <a:pt x="14317774" y="10897804"/>
                  </a:lnTo>
                  <a:lnTo>
                    <a:pt x="14317774" y="0"/>
                  </a:lnTo>
                  <a:lnTo>
                    <a:pt x="0" y="0"/>
                  </a:lnTo>
                  <a:close/>
                  <a:moveTo>
                    <a:pt x="14256814" y="10836844"/>
                  </a:moveTo>
                  <a:lnTo>
                    <a:pt x="59690" y="10836844"/>
                  </a:lnTo>
                  <a:lnTo>
                    <a:pt x="59690" y="59690"/>
                  </a:lnTo>
                  <a:lnTo>
                    <a:pt x="14256814" y="59690"/>
                  </a:lnTo>
                  <a:lnTo>
                    <a:pt x="14256814" y="10836844"/>
                  </a:lnTo>
                  <a:close/>
                </a:path>
              </a:pathLst>
            </a:custGeom>
            <a:solidFill>
              <a:srgbClr val="003767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1315544" y="9033376"/>
            <a:ext cx="3589121" cy="55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91">
                <a:solidFill>
                  <a:srgbClr val="050707"/>
                </a:solidFill>
                <a:latin typeface="Raleway Bold"/>
              </a:rPr>
              <a:t>Poletne šole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5191509" y="7902652"/>
            <a:ext cx="3781871" cy="2878526"/>
            <a:chOff x="0" y="0"/>
            <a:chExt cx="14317774" cy="1089780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317774" cy="10897804"/>
            </a:xfrm>
            <a:custGeom>
              <a:avLst/>
              <a:gdLst/>
              <a:ahLst/>
              <a:cxnLst/>
              <a:rect l="l" t="t" r="r" b="b"/>
              <a:pathLst>
                <a:path w="14317774" h="10897804">
                  <a:moveTo>
                    <a:pt x="0" y="0"/>
                  </a:moveTo>
                  <a:lnTo>
                    <a:pt x="0" y="10897804"/>
                  </a:lnTo>
                  <a:lnTo>
                    <a:pt x="14317774" y="10897804"/>
                  </a:lnTo>
                  <a:lnTo>
                    <a:pt x="14317774" y="0"/>
                  </a:lnTo>
                  <a:lnTo>
                    <a:pt x="0" y="0"/>
                  </a:lnTo>
                  <a:close/>
                  <a:moveTo>
                    <a:pt x="14256814" y="10836844"/>
                  </a:moveTo>
                  <a:lnTo>
                    <a:pt x="59690" y="10836844"/>
                  </a:lnTo>
                  <a:lnTo>
                    <a:pt x="59690" y="59690"/>
                  </a:lnTo>
                  <a:lnTo>
                    <a:pt x="14256814" y="59690"/>
                  </a:lnTo>
                  <a:lnTo>
                    <a:pt x="14256814" y="10836844"/>
                  </a:lnTo>
                  <a:close/>
                </a:path>
              </a:pathLst>
            </a:custGeom>
            <a:solidFill>
              <a:srgbClr val="003767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5287884" y="8468367"/>
            <a:ext cx="3589121" cy="168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91">
                <a:solidFill>
                  <a:srgbClr val="050707"/>
                </a:solidFill>
                <a:latin typeface="Raleway Bold"/>
              </a:rPr>
              <a:t>Projekt Brezplačne pravne pomoči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9172544" y="7902652"/>
            <a:ext cx="3781871" cy="2878526"/>
            <a:chOff x="0" y="0"/>
            <a:chExt cx="14317774" cy="1089780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4317774" cy="10897804"/>
            </a:xfrm>
            <a:custGeom>
              <a:avLst/>
              <a:gdLst/>
              <a:ahLst/>
              <a:cxnLst/>
              <a:rect l="l" t="t" r="r" b="b"/>
              <a:pathLst>
                <a:path w="14317774" h="10897804">
                  <a:moveTo>
                    <a:pt x="0" y="0"/>
                  </a:moveTo>
                  <a:lnTo>
                    <a:pt x="0" y="10897804"/>
                  </a:lnTo>
                  <a:lnTo>
                    <a:pt x="14317774" y="10897804"/>
                  </a:lnTo>
                  <a:lnTo>
                    <a:pt x="14317774" y="0"/>
                  </a:lnTo>
                  <a:lnTo>
                    <a:pt x="0" y="0"/>
                  </a:lnTo>
                  <a:close/>
                  <a:moveTo>
                    <a:pt x="14256814" y="10836844"/>
                  </a:moveTo>
                  <a:lnTo>
                    <a:pt x="59690" y="10836844"/>
                  </a:lnTo>
                  <a:lnTo>
                    <a:pt x="59690" y="59690"/>
                  </a:lnTo>
                  <a:lnTo>
                    <a:pt x="14256814" y="59690"/>
                  </a:lnTo>
                  <a:lnTo>
                    <a:pt x="14256814" y="10836844"/>
                  </a:lnTo>
                  <a:close/>
                </a:path>
              </a:pathLst>
            </a:custGeom>
            <a:solidFill>
              <a:srgbClr val="003767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9268919" y="8750871"/>
            <a:ext cx="3589121" cy="111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91">
                <a:solidFill>
                  <a:srgbClr val="050707"/>
                </a:solidFill>
                <a:latin typeface="Raleway Bold"/>
              </a:rPr>
              <a:t>Tekaški klub Nove univerze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3165483" y="7902652"/>
            <a:ext cx="3781871" cy="2878526"/>
            <a:chOff x="0" y="0"/>
            <a:chExt cx="14317774" cy="1089780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4317774" cy="10897804"/>
            </a:xfrm>
            <a:custGeom>
              <a:avLst/>
              <a:gdLst/>
              <a:ahLst/>
              <a:cxnLst/>
              <a:rect l="l" t="t" r="r" b="b"/>
              <a:pathLst>
                <a:path w="14317774" h="10897804">
                  <a:moveTo>
                    <a:pt x="0" y="0"/>
                  </a:moveTo>
                  <a:lnTo>
                    <a:pt x="0" y="10897804"/>
                  </a:lnTo>
                  <a:lnTo>
                    <a:pt x="14317774" y="10897804"/>
                  </a:lnTo>
                  <a:lnTo>
                    <a:pt x="14317774" y="0"/>
                  </a:lnTo>
                  <a:lnTo>
                    <a:pt x="0" y="0"/>
                  </a:lnTo>
                  <a:close/>
                  <a:moveTo>
                    <a:pt x="14256814" y="10836844"/>
                  </a:moveTo>
                  <a:lnTo>
                    <a:pt x="59690" y="10836844"/>
                  </a:lnTo>
                  <a:lnTo>
                    <a:pt x="59690" y="59690"/>
                  </a:lnTo>
                  <a:lnTo>
                    <a:pt x="14256814" y="59690"/>
                  </a:lnTo>
                  <a:lnTo>
                    <a:pt x="14256814" y="10836844"/>
                  </a:lnTo>
                  <a:close/>
                </a:path>
              </a:pathLst>
            </a:custGeom>
            <a:solidFill>
              <a:srgbClr val="003767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13261858" y="8750871"/>
            <a:ext cx="3589121" cy="111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91">
                <a:solidFill>
                  <a:srgbClr val="050707"/>
                </a:solidFill>
                <a:latin typeface="Raleway Bold"/>
              </a:rPr>
              <a:t>Gostujoča predavanja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-454173" y="-1"/>
            <a:ext cx="18742173" cy="1779965"/>
            <a:chOff x="1242956" y="1278225"/>
            <a:chExt cx="26268031" cy="3704712"/>
          </a:xfrm>
        </p:grpSpPr>
        <p:sp>
          <p:nvSpPr>
            <p:cNvPr id="40" name="AutoShape 40"/>
            <p:cNvSpPr/>
            <p:nvPr/>
          </p:nvSpPr>
          <p:spPr>
            <a:xfrm>
              <a:off x="1861220" y="1278225"/>
              <a:ext cx="25649767" cy="3704712"/>
            </a:xfrm>
            <a:prstGeom prst="rect">
              <a:avLst/>
            </a:prstGeom>
            <a:solidFill>
              <a:srgbClr val="003767">
                <a:alpha val="97647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242956" y="2386788"/>
              <a:ext cx="18288042" cy="21455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80"/>
                </a:lnSpc>
              </a:pPr>
              <a:r>
                <a:rPr lang="en-US" sz="6700" spc="372" dirty="0" err="1">
                  <a:solidFill>
                    <a:srgbClr val="FFFFFF"/>
                  </a:solidFill>
                  <a:latin typeface="Playfair Display Italics"/>
                </a:rPr>
                <a:t>Obštudijske</a:t>
              </a:r>
              <a:r>
                <a:rPr lang="en-US" sz="6700" spc="372" dirty="0">
                  <a:solidFill>
                    <a:srgbClr val="FFFFFF"/>
                  </a:solidFill>
                  <a:latin typeface="Playfair Display Italics"/>
                </a:rPr>
                <a:t> </a:t>
              </a:r>
              <a:r>
                <a:rPr lang="en-US" sz="6700" spc="372" dirty="0" err="1">
                  <a:solidFill>
                    <a:srgbClr val="FFFFFF"/>
                  </a:solidFill>
                  <a:latin typeface="Playfair Display Italics"/>
                </a:rPr>
                <a:t>dejavnosti</a:t>
              </a:r>
              <a:endParaRPr lang="en-US" sz="6700" spc="372" dirty="0">
                <a:solidFill>
                  <a:srgbClr val="FFFFFF"/>
                </a:solidFill>
                <a:latin typeface="Playfair Display Itali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49750" y="0"/>
            <a:ext cx="10419101" cy="10419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48800" y="0"/>
            <a:ext cx="10764600" cy="10287000"/>
          </a:xfrm>
          <a:prstGeom prst="rect">
            <a:avLst/>
          </a:prstGeom>
          <a:solidFill>
            <a:srgbClr val="003767"/>
          </a:solidFill>
        </p:spPr>
      </p:sp>
      <p:grpSp>
        <p:nvGrpSpPr>
          <p:cNvPr id="3" name="Group 3"/>
          <p:cNvGrpSpPr/>
          <p:nvPr/>
        </p:nvGrpSpPr>
        <p:grpSpPr>
          <a:xfrm>
            <a:off x="2332186" y="1394336"/>
            <a:ext cx="7342685" cy="8760536"/>
            <a:chOff x="-33867" y="0"/>
            <a:chExt cx="9790246" cy="11680715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9756379" cy="3088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120"/>
                </a:lnSpc>
              </a:pPr>
              <a:r>
                <a:rPr lang="en-US" sz="7600" spc="76" dirty="0">
                  <a:solidFill>
                    <a:srgbClr val="050707"/>
                  </a:solidFill>
                  <a:latin typeface="Playfair Display Italics"/>
                </a:rPr>
                <a:t>HVALA ZA POZORNOST!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736103"/>
              <a:ext cx="8878049" cy="1400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238">
                  <a:solidFill>
                    <a:srgbClr val="050707"/>
                  </a:solidFill>
                  <a:latin typeface="Raleway Bold"/>
                </a:rPr>
                <a:t>ZA VSE INFORMACIJE SMO VAM NA VOLJO: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3867" y="5708224"/>
              <a:ext cx="9454951" cy="59724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880"/>
                </a:lnSpc>
              </a:pPr>
              <a:r>
                <a:rPr lang="en-US" sz="4200" spc="252" dirty="0">
                  <a:solidFill>
                    <a:srgbClr val="050707"/>
                  </a:solidFill>
                  <a:latin typeface="Raleway"/>
                  <a:hlinkClick r:id="rId2"/>
                </a:rPr>
                <a:t>info@epf.nova-uni.si</a:t>
              </a:r>
              <a:endParaRPr lang="sl-SI" sz="4200" spc="252" dirty="0">
                <a:solidFill>
                  <a:srgbClr val="050707"/>
                </a:solidFill>
                <a:latin typeface="Raleway"/>
              </a:endParaRPr>
            </a:p>
            <a:p>
              <a:pPr>
                <a:lnSpc>
                  <a:spcPts val="5880"/>
                </a:lnSpc>
              </a:pPr>
              <a:r>
                <a:rPr lang="sl-SI" sz="4200" spc="252" dirty="0">
                  <a:solidFill>
                    <a:srgbClr val="050707"/>
                  </a:solidFill>
                  <a:latin typeface="Raleway"/>
                  <a:hlinkClick r:id="rId3"/>
                </a:rPr>
                <a:t>info.ljubljana@nova-uni.si</a:t>
              </a:r>
              <a:endParaRPr lang="sl-SI" sz="4200" spc="252" dirty="0">
                <a:solidFill>
                  <a:srgbClr val="050707"/>
                </a:solidFill>
                <a:latin typeface="Raleway"/>
              </a:endParaRPr>
            </a:p>
            <a:p>
              <a:pPr>
                <a:lnSpc>
                  <a:spcPts val="5880"/>
                </a:lnSpc>
              </a:pPr>
              <a:endParaRPr lang="en-US" sz="4200" spc="252" dirty="0">
                <a:solidFill>
                  <a:srgbClr val="050707"/>
                </a:solidFill>
                <a:latin typeface="Raleway"/>
              </a:endParaRPr>
            </a:p>
            <a:p>
              <a:pPr>
                <a:lnSpc>
                  <a:spcPts val="5880"/>
                </a:lnSpc>
              </a:pPr>
              <a:r>
                <a:rPr lang="en-US" sz="4200" spc="252" dirty="0">
                  <a:solidFill>
                    <a:srgbClr val="050707"/>
                  </a:solidFill>
                  <a:latin typeface="Raleway"/>
                </a:rPr>
                <a:t>05 338 44 00</a:t>
              </a:r>
              <a:endParaRPr lang="sl-SI" sz="4200" spc="252" dirty="0">
                <a:solidFill>
                  <a:srgbClr val="050707"/>
                </a:solidFill>
                <a:latin typeface="Raleway"/>
              </a:endParaRPr>
            </a:p>
            <a:p>
              <a:pPr>
                <a:lnSpc>
                  <a:spcPts val="5880"/>
                </a:lnSpc>
              </a:pPr>
              <a:r>
                <a:rPr lang="sl-SI" sz="4200" spc="252" dirty="0">
                  <a:solidFill>
                    <a:srgbClr val="050707"/>
                  </a:solidFill>
                  <a:latin typeface="Raleway"/>
                </a:rPr>
                <a:t>05 934 47 62</a:t>
              </a:r>
            </a:p>
            <a:p>
              <a:pPr>
                <a:lnSpc>
                  <a:spcPts val="5880"/>
                </a:lnSpc>
              </a:pPr>
              <a:endParaRPr lang="en-US" sz="4200" spc="252" dirty="0">
                <a:solidFill>
                  <a:srgbClr val="050707"/>
                </a:solidFill>
                <a:latin typeface="Raleway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5937287"/>
            <a:ext cx="1108987" cy="1108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8599" y="8149313"/>
            <a:ext cx="1108987" cy="11089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180850" y="0"/>
            <a:ext cx="10419101" cy="1041910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51" y="1570370"/>
            <a:ext cx="10197449" cy="7353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7589" y="0"/>
            <a:ext cx="1178463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34400" y="1028700"/>
            <a:ext cx="13819199" cy="3841063"/>
            <a:chOff x="0" y="0"/>
            <a:chExt cx="37711362" cy="104819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711360" cy="10481918"/>
            </a:xfrm>
            <a:custGeom>
              <a:avLst/>
              <a:gdLst/>
              <a:ahLst/>
              <a:cxnLst/>
              <a:rect l="l" t="t" r="r" b="b"/>
              <a:pathLst>
                <a:path w="37711360" h="10481918">
                  <a:moveTo>
                    <a:pt x="0" y="0"/>
                  </a:moveTo>
                  <a:lnTo>
                    <a:pt x="0" y="10481918"/>
                  </a:lnTo>
                  <a:lnTo>
                    <a:pt x="37711360" y="10481918"/>
                  </a:lnTo>
                  <a:lnTo>
                    <a:pt x="37711360" y="0"/>
                  </a:lnTo>
                  <a:lnTo>
                    <a:pt x="0" y="0"/>
                  </a:lnTo>
                  <a:close/>
                  <a:moveTo>
                    <a:pt x="37650403" y="10420958"/>
                  </a:moveTo>
                  <a:lnTo>
                    <a:pt x="59690" y="10420958"/>
                  </a:lnTo>
                  <a:lnTo>
                    <a:pt x="59690" y="59690"/>
                  </a:lnTo>
                  <a:lnTo>
                    <a:pt x="37650403" y="59690"/>
                  </a:lnTo>
                  <a:lnTo>
                    <a:pt x="37650403" y="10420958"/>
                  </a:lnTo>
                  <a:close/>
                </a:path>
              </a:pathLst>
            </a:custGeom>
            <a:solidFill>
              <a:srgbClr val="003767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234400" y="5417237"/>
            <a:ext cx="13819199" cy="3841063"/>
            <a:chOff x="0" y="0"/>
            <a:chExt cx="37711362" cy="104819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711360" cy="10481918"/>
            </a:xfrm>
            <a:custGeom>
              <a:avLst/>
              <a:gdLst/>
              <a:ahLst/>
              <a:cxnLst/>
              <a:rect l="l" t="t" r="r" b="b"/>
              <a:pathLst>
                <a:path w="37711360" h="10481918">
                  <a:moveTo>
                    <a:pt x="0" y="0"/>
                  </a:moveTo>
                  <a:lnTo>
                    <a:pt x="0" y="10481918"/>
                  </a:lnTo>
                  <a:lnTo>
                    <a:pt x="37711360" y="10481918"/>
                  </a:lnTo>
                  <a:lnTo>
                    <a:pt x="37711360" y="0"/>
                  </a:lnTo>
                  <a:lnTo>
                    <a:pt x="0" y="0"/>
                  </a:lnTo>
                  <a:close/>
                  <a:moveTo>
                    <a:pt x="37650403" y="10420958"/>
                  </a:moveTo>
                  <a:lnTo>
                    <a:pt x="59690" y="10420958"/>
                  </a:lnTo>
                  <a:lnTo>
                    <a:pt x="59690" y="59690"/>
                  </a:lnTo>
                  <a:lnTo>
                    <a:pt x="37650403" y="59690"/>
                  </a:lnTo>
                  <a:lnTo>
                    <a:pt x="37650403" y="10420958"/>
                  </a:lnTo>
                  <a:close/>
                </a:path>
              </a:pathLst>
            </a:custGeom>
            <a:solidFill>
              <a:srgbClr val="00376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949586" y="5661845"/>
            <a:ext cx="12360637" cy="3351848"/>
            <a:chOff x="0" y="0"/>
            <a:chExt cx="16480849" cy="4469130"/>
          </a:xfrm>
        </p:grpSpPr>
        <p:sp>
          <p:nvSpPr>
            <p:cNvPr id="8" name="TextBox 8"/>
            <p:cNvSpPr txBox="1"/>
            <p:nvPr/>
          </p:nvSpPr>
          <p:spPr>
            <a:xfrm>
              <a:off x="0" y="-19050"/>
              <a:ext cx="16480849" cy="709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en-US" sz="3400" spc="238">
                  <a:solidFill>
                    <a:srgbClr val="003767"/>
                  </a:solidFill>
                  <a:latin typeface="Raleway Bold"/>
                </a:rPr>
                <a:t>ŠTUDIJSKI CENTER LJUBLJANA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69645"/>
              <a:ext cx="16480849" cy="3499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800" spc="28">
                  <a:solidFill>
                    <a:srgbClr val="050707"/>
                  </a:solidFill>
                  <a:latin typeface="Raleway Bold"/>
                </a:rPr>
                <a:t>Mestni trg 23, </a:t>
              </a:r>
            </a:p>
            <a:p>
              <a:pPr algn="ctr">
                <a:lnSpc>
                  <a:spcPts val="4199"/>
                </a:lnSpc>
              </a:pPr>
              <a:r>
                <a:rPr lang="en-US" sz="2800" spc="28">
                  <a:solidFill>
                    <a:srgbClr val="050707"/>
                  </a:solidFill>
                  <a:latin typeface="Raleway Bold"/>
                </a:rPr>
                <a:t>1000 Ljubljana</a:t>
              </a:r>
            </a:p>
            <a:p>
              <a:pPr algn="ctr">
                <a:lnSpc>
                  <a:spcPts val="4199"/>
                </a:lnSpc>
              </a:pPr>
              <a:r>
                <a:rPr lang="en-US" sz="2800" spc="28">
                  <a:solidFill>
                    <a:srgbClr val="050707"/>
                  </a:solidFill>
                  <a:latin typeface="Raleway Bold"/>
                </a:rPr>
                <a:t>Tel.: 01 251 44 80 (83)</a:t>
              </a:r>
            </a:p>
            <a:p>
              <a:pPr algn="ctr">
                <a:lnSpc>
                  <a:spcPts val="4199"/>
                </a:lnSpc>
              </a:pPr>
              <a:endParaRPr lang="en-US" sz="2800" spc="28">
                <a:solidFill>
                  <a:srgbClr val="050707"/>
                </a:solidFill>
                <a:latin typeface="Raleway Bold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2800" spc="28">
                  <a:solidFill>
                    <a:srgbClr val="050707"/>
                  </a:solidFill>
                  <a:latin typeface="Raleway Bold"/>
                </a:rPr>
                <a:t>E-mail: </a:t>
              </a:r>
              <a:r>
                <a:rPr lang="en-US" sz="2800" u="sng" spc="28">
                  <a:solidFill>
                    <a:srgbClr val="050707"/>
                  </a:solidFill>
                  <a:latin typeface="Raleway Bold"/>
                </a:rPr>
                <a:t>info.ljubljana@epf.nova-uni.si</a:t>
              </a:r>
              <a:r>
                <a:rPr lang="en-US" sz="2800" spc="28">
                  <a:solidFill>
                    <a:srgbClr val="050707"/>
                  </a:solidFill>
                  <a:latin typeface="Raleway Bold"/>
                </a:rPr>
                <a:t>, </a:t>
              </a:r>
              <a:r>
                <a:rPr lang="en-US" sz="2800" u="sng" spc="28">
                  <a:solidFill>
                    <a:srgbClr val="050707"/>
                  </a:solidFill>
                  <a:latin typeface="Raleway Bold"/>
                </a:rPr>
                <a:t>referat.ljubljana@epf.nova-uni.si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867150" y="1273308"/>
            <a:ext cx="10525509" cy="3351848"/>
            <a:chOff x="0" y="0"/>
            <a:chExt cx="14034012" cy="446913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9050"/>
              <a:ext cx="14034012" cy="709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en-US" sz="3400" spc="238" dirty="0">
                  <a:solidFill>
                    <a:srgbClr val="003767"/>
                  </a:solidFill>
                  <a:latin typeface="Raleway Bold"/>
                </a:rPr>
                <a:t>ŠTUDIJSKI CENTER NOVA GORICA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69645"/>
              <a:ext cx="14034012" cy="3499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800" spc="28">
                  <a:solidFill>
                    <a:srgbClr val="050707"/>
                  </a:solidFill>
                  <a:latin typeface="Raleway Bold"/>
                </a:rPr>
                <a:t>Delpinova ulica 18/b, </a:t>
              </a:r>
            </a:p>
            <a:p>
              <a:pPr algn="ctr">
                <a:lnSpc>
                  <a:spcPts val="4199"/>
                </a:lnSpc>
              </a:pPr>
              <a:r>
                <a:rPr lang="en-US" sz="2800" spc="28">
                  <a:solidFill>
                    <a:srgbClr val="050707"/>
                  </a:solidFill>
                  <a:latin typeface="Raleway Bold"/>
                </a:rPr>
                <a:t>5000 Nova Gorica</a:t>
              </a:r>
            </a:p>
            <a:p>
              <a:pPr algn="ctr">
                <a:lnSpc>
                  <a:spcPts val="4199"/>
                </a:lnSpc>
              </a:pPr>
              <a:r>
                <a:rPr lang="en-US" sz="2800" spc="28">
                  <a:solidFill>
                    <a:srgbClr val="050707"/>
                  </a:solidFill>
                  <a:latin typeface="Raleway Bold"/>
                </a:rPr>
                <a:t>Tel.: 05 338 44 00 (03)</a:t>
              </a:r>
            </a:p>
            <a:p>
              <a:pPr algn="ctr">
                <a:lnSpc>
                  <a:spcPts val="4199"/>
                </a:lnSpc>
              </a:pPr>
              <a:endParaRPr lang="en-US" sz="2800" spc="28">
                <a:solidFill>
                  <a:srgbClr val="050707"/>
                </a:solidFill>
                <a:latin typeface="Raleway Bold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2800" spc="28">
                  <a:solidFill>
                    <a:srgbClr val="050707"/>
                  </a:solidFill>
                  <a:latin typeface="Raleway Bold"/>
                </a:rPr>
                <a:t>E-mail: </a:t>
              </a:r>
              <a:r>
                <a:rPr lang="en-US" sz="2800" u="sng" spc="28">
                  <a:solidFill>
                    <a:srgbClr val="050707"/>
                  </a:solidFill>
                  <a:latin typeface="Raleway Bold"/>
                </a:rPr>
                <a:t>info@epf.nova-uni.si</a:t>
              </a:r>
              <a:r>
                <a:rPr lang="en-US" sz="2800" spc="28">
                  <a:solidFill>
                    <a:srgbClr val="050707"/>
                  </a:solidFill>
                  <a:latin typeface="Raleway Bold"/>
                </a:rPr>
                <a:t>, </a:t>
              </a:r>
              <a:r>
                <a:rPr lang="en-US" sz="2800" u="sng" spc="28">
                  <a:solidFill>
                    <a:srgbClr val="050707"/>
                  </a:solidFill>
                  <a:latin typeface="Raleway Bold"/>
                </a:rPr>
                <a:t>referat@epf.nova-uni.si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2400" y="-132101"/>
            <a:ext cx="10419101" cy="10419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 rot="21245534">
            <a:off x="2400300" y="3924300"/>
            <a:ext cx="13487400" cy="1504098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sl-SI" sz="4800" dirty="0">
                <a:solidFill>
                  <a:prstClr val="white"/>
                </a:solidFill>
                <a:latin typeface="Raleway" panose="020B0604020202020204" charset="-18"/>
              </a:rPr>
              <a:t>ČUDOVITO MESTNO JEDRO STARE LJUBLJANE</a:t>
            </a:r>
          </a:p>
        </p:txBody>
      </p:sp>
      <p:pic>
        <p:nvPicPr>
          <p:cNvPr id="7" name="Picture 26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476"/>
            <a:ext cx="2676906" cy="135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2271712" y="3924300"/>
            <a:ext cx="13716000" cy="1447800"/>
          </a:xfrm>
          <a:prstGeom prst="rect">
            <a:avLst/>
          </a:prstGeom>
          <a:solidFill>
            <a:schemeClr val="accent1">
              <a:lumMod val="5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sl-SI" sz="4800" dirty="0">
                <a:solidFill>
                  <a:prstClr val="white"/>
                </a:solidFill>
                <a:latin typeface="Raleway" panose="020B0604020202020204" charset="-18"/>
              </a:rPr>
              <a:t>MODERNO DOGAJALNO PRIZORIŠČE V NOVI GORICI</a:t>
            </a:r>
          </a:p>
        </p:txBody>
      </p:sp>
      <p:pic>
        <p:nvPicPr>
          <p:cNvPr id="5" name="Picture 26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476"/>
            <a:ext cx="2676906" cy="135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86200" y="-266700"/>
            <a:ext cx="10419101" cy="1041910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5067300"/>
            <a:ext cx="5039109" cy="3117346"/>
            <a:chOff x="0" y="0"/>
            <a:chExt cx="6718812" cy="4156461"/>
          </a:xfrm>
        </p:grpSpPr>
        <p:sp>
          <p:nvSpPr>
            <p:cNvPr id="4" name="TextBox 4"/>
            <p:cNvSpPr txBox="1"/>
            <p:nvPr/>
          </p:nvSpPr>
          <p:spPr>
            <a:xfrm>
              <a:off x="0" y="1748965"/>
              <a:ext cx="6718812" cy="2407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29260" lvl="1" indent="-214630" algn="ctr">
                <a:lnSpc>
                  <a:spcPts val="3640"/>
                </a:lnSpc>
                <a:buFont typeface="Arial"/>
                <a:buChar char="•"/>
              </a:pPr>
              <a:r>
                <a:rPr lang="en-US" sz="2600" spc="26" dirty="0" err="1">
                  <a:solidFill>
                    <a:srgbClr val="050707"/>
                  </a:solidFill>
                  <a:latin typeface="Raleway Bold"/>
                </a:rPr>
                <a:t>Pravo</a:t>
              </a:r>
              <a:r>
                <a:rPr lang="en-US" sz="2600" spc="26" dirty="0">
                  <a:solidFill>
                    <a:srgbClr val="050707"/>
                  </a:solidFill>
                  <a:latin typeface="Raleway Bold"/>
                </a:rPr>
                <a:t> (UN)</a:t>
              </a:r>
            </a:p>
            <a:p>
              <a:pPr marL="429260" lvl="1" indent="-214630" algn="ctr">
                <a:lnSpc>
                  <a:spcPts val="3640"/>
                </a:lnSpc>
                <a:buFont typeface="Arial"/>
                <a:buChar char="•"/>
              </a:pPr>
              <a:r>
                <a:rPr lang="en-US" sz="2600" spc="26" dirty="0" err="1">
                  <a:solidFill>
                    <a:srgbClr val="050707"/>
                  </a:solidFill>
                  <a:latin typeface="Raleway Bold"/>
                </a:rPr>
                <a:t>Pravo</a:t>
              </a:r>
              <a:r>
                <a:rPr lang="en-US" sz="2600" spc="26" dirty="0">
                  <a:solidFill>
                    <a:srgbClr val="050707"/>
                  </a:solidFill>
                  <a:latin typeface="Raleway Bold"/>
                </a:rPr>
                <a:t> in management </a:t>
              </a:r>
              <a:r>
                <a:rPr lang="en-US" sz="2600" spc="26" dirty="0" err="1">
                  <a:solidFill>
                    <a:srgbClr val="050707"/>
                  </a:solidFill>
                  <a:latin typeface="Raleway Bold"/>
                </a:rPr>
                <a:t>infrastrukture</a:t>
              </a:r>
              <a:r>
                <a:rPr lang="en-US" sz="2600" spc="26" dirty="0">
                  <a:solidFill>
                    <a:srgbClr val="050707"/>
                  </a:solidFill>
                  <a:latin typeface="Raleway Bold"/>
                </a:rPr>
                <a:t> in </a:t>
              </a:r>
              <a:r>
                <a:rPr lang="en-US" sz="2600" spc="26" dirty="0" err="1">
                  <a:solidFill>
                    <a:srgbClr val="050707"/>
                  </a:solidFill>
                  <a:latin typeface="Raleway Bold"/>
                </a:rPr>
                <a:t>nepremičnin</a:t>
              </a:r>
              <a:r>
                <a:rPr lang="en-US" sz="2600" spc="26" dirty="0">
                  <a:solidFill>
                    <a:srgbClr val="050707"/>
                  </a:solidFill>
                  <a:latin typeface="Raleway Bold"/>
                </a:rPr>
                <a:t> (VS)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6718812" cy="1461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192" dirty="0">
                  <a:solidFill>
                    <a:srgbClr val="050707"/>
                  </a:solidFill>
                  <a:latin typeface="Raleway"/>
                </a:rPr>
                <a:t>DODIPLOMSKI</a:t>
              </a:r>
            </a:p>
            <a:p>
              <a:pPr algn="ctr">
                <a:lnSpc>
                  <a:spcPts val="4480"/>
                </a:lnSpc>
              </a:pPr>
              <a:r>
                <a:rPr lang="en-US" sz="3200" spc="192" dirty="0">
                  <a:solidFill>
                    <a:srgbClr val="050707"/>
                  </a:solidFill>
                  <a:latin typeface="Raleway"/>
                </a:rPr>
                <a:t>1. </a:t>
              </a:r>
              <a:r>
                <a:rPr lang="en-US" sz="3200" spc="192" dirty="0" err="1">
                  <a:solidFill>
                    <a:srgbClr val="050707"/>
                  </a:solidFill>
                  <a:latin typeface="Raleway"/>
                </a:rPr>
                <a:t>bolonjska</a:t>
              </a:r>
              <a:r>
                <a:rPr lang="en-US" sz="3200" spc="192" dirty="0">
                  <a:solidFill>
                    <a:srgbClr val="050707"/>
                  </a:solidFill>
                  <a:latin typeface="Raleway"/>
                </a:rPr>
                <a:t> </a:t>
              </a:r>
              <a:r>
                <a:rPr lang="en-US" sz="3200" spc="192" dirty="0" err="1">
                  <a:solidFill>
                    <a:srgbClr val="050707"/>
                  </a:solidFill>
                  <a:latin typeface="Raleway"/>
                </a:rPr>
                <a:t>stopnja</a:t>
              </a:r>
              <a:endParaRPr lang="en-US" sz="3200" spc="192" dirty="0">
                <a:solidFill>
                  <a:srgbClr val="050707"/>
                </a:solidFill>
                <a:latin typeface="Raleway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90546" y="1330643"/>
            <a:ext cx="14106909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spc="76">
                <a:solidFill>
                  <a:srgbClr val="050707"/>
                </a:solidFill>
                <a:latin typeface="Playfair Display Italics"/>
              </a:rPr>
              <a:t>Študijski programi</a:t>
            </a:r>
          </a:p>
        </p:txBody>
      </p:sp>
      <p:sp>
        <p:nvSpPr>
          <p:cNvPr id="7" name="AutoShape 7"/>
          <p:cNvSpPr/>
          <p:nvPr/>
        </p:nvSpPr>
        <p:spPr>
          <a:xfrm>
            <a:off x="1028700" y="4267200"/>
            <a:ext cx="16230600" cy="38100"/>
          </a:xfrm>
          <a:prstGeom prst="rect">
            <a:avLst/>
          </a:prstGeom>
          <a:solidFill>
            <a:srgbClr val="050707"/>
          </a:solidFill>
        </p:spPr>
      </p:sp>
      <p:sp>
        <p:nvSpPr>
          <p:cNvPr id="8" name="AutoShape 8"/>
          <p:cNvSpPr/>
          <p:nvPr/>
        </p:nvSpPr>
        <p:spPr>
          <a:xfrm>
            <a:off x="2386204" y="4095750"/>
            <a:ext cx="2324100" cy="381000"/>
          </a:xfrm>
          <a:prstGeom prst="rect">
            <a:avLst/>
          </a:prstGeom>
          <a:solidFill>
            <a:srgbClr val="003767"/>
          </a:solidFill>
        </p:spPr>
      </p:sp>
      <p:grpSp>
        <p:nvGrpSpPr>
          <p:cNvPr id="9" name="Group 9"/>
          <p:cNvGrpSpPr/>
          <p:nvPr/>
        </p:nvGrpSpPr>
        <p:grpSpPr>
          <a:xfrm>
            <a:off x="6346127" y="5067300"/>
            <a:ext cx="5595746" cy="3574546"/>
            <a:chOff x="0" y="0"/>
            <a:chExt cx="7460994" cy="476606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748965"/>
              <a:ext cx="7460994" cy="3017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29260" lvl="1" indent="-214630" algn="ctr">
                <a:lnSpc>
                  <a:spcPts val="3640"/>
                </a:lnSpc>
                <a:buFont typeface="Arial"/>
                <a:buChar char="•"/>
              </a:pPr>
              <a:r>
                <a:rPr lang="en-US" sz="2600" spc="26">
                  <a:solidFill>
                    <a:srgbClr val="050707"/>
                  </a:solidFill>
                  <a:latin typeface="Raleway Bold"/>
                </a:rPr>
                <a:t>Pravo</a:t>
              </a:r>
            </a:p>
            <a:p>
              <a:pPr marL="429260" lvl="1" indent="-214630" algn="ctr">
                <a:lnSpc>
                  <a:spcPts val="3640"/>
                </a:lnSpc>
                <a:buFont typeface="Arial"/>
                <a:buChar char="•"/>
              </a:pPr>
              <a:r>
                <a:rPr lang="en-US" sz="2600" spc="26">
                  <a:solidFill>
                    <a:srgbClr val="050707"/>
                  </a:solidFill>
                  <a:latin typeface="Raleway Bold"/>
                </a:rPr>
                <a:t>Pravo in management nepremičnin</a:t>
              </a:r>
            </a:p>
            <a:p>
              <a:pPr marL="429260" lvl="1" indent="-214630" algn="ctr">
                <a:lnSpc>
                  <a:spcPts val="3640"/>
                </a:lnSpc>
                <a:buFont typeface="Arial"/>
                <a:buChar char="•"/>
              </a:pPr>
              <a:r>
                <a:rPr lang="en-US" sz="2600" spc="26">
                  <a:solidFill>
                    <a:srgbClr val="050707"/>
                  </a:solidFill>
                  <a:latin typeface="Raleway Bold"/>
                </a:rPr>
                <a:t>Alternativno reševanje sporov</a:t>
              </a:r>
            </a:p>
            <a:p>
              <a:pPr marL="429260" lvl="1" indent="-214630" algn="ctr">
                <a:lnSpc>
                  <a:spcPts val="3640"/>
                </a:lnSpc>
                <a:buFont typeface="Arial"/>
                <a:buChar char="•"/>
              </a:pPr>
              <a:r>
                <a:rPr lang="en-US" sz="2600" spc="26">
                  <a:solidFill>
                    <a:srgbClr val="050707"/>
                  </a:solidFill>
                  <a:latin typeface="Raleway Bold"/>
                </a:rPr>
                <a:t>Civilno in gospodarsko pravo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7460994" cy="1461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192">
                  <a:solidFill>
                    <a:srgbClr val="050707"/>
                  </a:solidFill>
                  <a:latin typeface="Raleway"/>
                </a:rPr>
                <a:t>MAGISTRSKI</a:t>
              </a:r>
            </a:p>
            <a:p>
              <a:pPr algn="ctr">
                <a:lnSpc>
                  <a:spcPts val="4480"/>
                </a:lnSpc>
              </a:pPr>
              <a:r>
                <a:rPr lang="en-US" sz="3200" spc="192">
                  <a:solidFill>
                    <a:srgbClr val="050707"/>
                  </a:solidFill>
                  <a:latin typeface="Raleway"/>
                </a:rPr>
                <a:t>2. bolonjska stopnja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7981950" y="4114800"/>
            <a:ext cx="2324100" cy="381000"/>
          </a:xfrm>
          <a:prstGeom prst="rect">
            <a:avLst/>
          </a:prstGeom>
          <a:solidFill>
            <a:srgbClr val="003767"/>
          </a:solidFill>
        </p:spPr>
      </p:sp>
      <p:grpSp>
        <p:nvGrpSpPr>
          <p:cNvPr id="13" name="Group 13"/>
          <p:cNvGrpSpPr/>
          <p:nvPr/>
        </p:nvGrpSpPr>
        <p:grpSpPr>
          <a:xfrm>
            <a:off x="12220191" y="5067300"/>
            <a:ext cx="5039109" cy="2660146"/>
            <a:chOff x="0" y="0"/>
            <a:chExt cx="6718812" cy="3546861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748965"/>
              <a:ext cx="6718812" cy="1797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29260" lvl="1" indent="-214630" algn="ctr">
                <a:lnSpc>
                  <a:spcPts val="3640"/>
                </a:lnSpc>
                <a:buFont typeface="Arial"/>
                <a:buChar char="•"/>
              </a:pPr>
              <a:r>
                <a:rPr lang="en-US" sz="2600" spc="26" dirty="0" err="1">
                  <a:solidFill>
                    <a:srgbClr val="050707"/>
                  </a:solidFill>
                  <a:latin typeface="Raleway Bold"/>
                </a:rPr>
                <a:t>Pravo</a:t>
              </a:r>
              <a:endParaRPr lang="en-US" sz="2600" spc="26" dirty="0">
                <a:solidFill>
                  <a:srgbClr val="050707"/>
                </a:solidFill>
                <a:latin typeface="Raleway Bold"/>
              </a:endParaRPr>
            </a:p>
            <a:p>
              <a:pPr marL="429260" lvl="1" indent="-214630" algn="ctr">
                <a:lnSpc>
                  <a:spcPts val="3640"/>
                </a:lnSpc>
                <a:buFont typeface="Arial"/>
                <a:buChar char="•"/>
              </a:pPr>
              <a:r>
                <a:rPr lang="en-US" sz="2600" spc="26" dirty="0" err="1">
                  <a:solidFill>
                    <a:srgbClr val="050707"/>
                  </a:solidFill>
                  <a:latin typeface="Raleway Bold"/>
                </a:rPr>
                <a:t>Pravo</a:t>
              </a:r>
              <a:r>
                <a:rPr lang="en-US" sz="2600" spc="26" dirty="0">
                  <a:solidFill>
                    <a:srgbClr val="050707"/>
                  </a:solidFill>
                  <a:latin typeface="Raleway Bold"/>
                </a:rPr>
                <a:t> in management </a:t>
              </a:r>
              <a:r>
                <a:rPr lang="en-US" sz="2600" spc="26" dirty="0" err="1">
                  <a:solidFill>
                    <a:srgbClr val="050707"/>
                  </a:solidFill>
                  <a:latin typeface="Raleway Bold"/>
                </a:rPr>
                <a:t>nepremičnin</a:t>
              </a:r>
              <a:endParaRPr lang="en-US" sz="2600" spc="26" dirty="0">
                <a:solidFill>
                  <a:srgbClr val="050707"/>
                </a:solidFill>
                <a:latin typeface="Raleway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6718812" cy="1461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192">
                  <a:solidFill>
                    <a:srgbClr val="050707"/>
                  </a:solidFill>
                  <a:latin typeface="Raleway"/>
                </a:rPr>
                <a:t>DOKTORSKI</a:t>
              </a:r>
            </a:p>
            <a:p>
              <a:pPr algn="ctr">
                <a:lnSpc>
                  <a:spcPts val="4480"/>
                </a:lnSpc>
              </a:pPr>
              <a:r>
                <a:rPr lang="en-US" sz="3200" spc="192">
                  <a:solidFill>
                    <a:srgbClr val="050707"/>
                  </a:solidFill>
                  <a:latin typeface="Raleway"/>
                </a:rPr>
                <a:t>3. bolonjska stopnja</a:t>
              </a:r>
            </a:p>
          </p:txBody>
        </p:sp>
      </p:grpSp>
      <p:sp>
        <p:nvSpPr>
          <p:cNvPr id="16" name="AutoShape 16"/>
          <p:cNvSpPr/>
          <p:nvPr/>
        </p:nvSpPr>
        <p:spPr>
          <a:xfrm>
            <a:off x="13577696" y="4114800"/>
            <a:ext cx="2324100" cy="381000"/>
          </a:xfrm>
          <a:prstGeom prst="rect">
            <a:avLst/>
          </a:prstGeom>
          <a:solidFill>
            <a:srgbClr val="003767"/>
          </a:solidFill>
        </p:spPr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B024E0E2-880C-4E77-BE15-C793FFA52E40}"/>
              </a:ext>
            </a:extLst>
          </p:cNvPr>
          <p:cNvSpPr/>
          <p:nvPr/>
        </p:nvSpPr>
        <p:spPr>
          <a:xfrm>
            <a:off x="-25400" y="0"/>
            <a:ext cx="18389600" cy="2653916"/>
          </a:xfrm>
          <a:prstGeom prst="rect">
            <a:avLst/>
          </a:prstGeom>
          <a:solidFill>
            <a:srgbClr val="003767"/>
          </a:solidFill>
        </p:spPr>
        <p:txBody>
          <a:bodyPr/>
          <a:lstStyle/>
          <a:p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/>
            </a:r>
            <a:b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</a:br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/>
            </a:r>
            <a:b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</a:br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/>
            </a:r>
            <a:b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</a:br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/>
            </a:r>
            <a:b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</a:br>
            <a:r>
              <a:rPr lang="sl-SI" sz="1200" dirty="0">
                <a:solidFill>
                  <a:schemeClr val="bg1"/>
                </a:solidFill>
                <a:latin typeface="Playfair Display Italics" panose="020B0604020202020204" charset="-18"/>
              </a:rPr>
              <a:t>         </a:t>
            </a:r>
            <a:r>
              <a:rPr lang="sl-SI" sz="7600" dirty="0">
                <a:solidFill>
                  <a:schemeClr val="bg1"/>
                </a:solidFill>
                <a:latin typeface="Playfair Display Italics" panose="020B0604020202020204" charset="-18"/>
              </a:rPr>
              <a:t>Študijski programi</a:t>
            </a:r>
          </a:p>
          <a:p>
            <a:endParaRPr lang="sl-SI" sz="7600" dirty="0">
              <a:solidFill>
                <a:schemeClr val="bg1"/>
              </a:solidFill>
              <a:latin typeface="Playfair Display Italics" panose="020B0604020202020204" charset="-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5400" y="0"/>
            <a:ext cx="18389600" cy="2653916"/>
          </a:xfrm>
          <a:prstGeom prst="rect">
            <a:avLst/>
          </a:prstGeom>
          <a:solidFill>
            <a:srgbClr val="003767"/>
          </a:solidFill>
        </p:spPr>
        <p:txBody>
          <a:bodyPr/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3" name="TextBox 3"/>
          <p:cNvSpPr txBox="1"/>
          <p:nvPr/>
        </p:nvSpPr>
        <p:spPr>
          <a:xfrm>
            <a:off x="743939" y="765981"/>
            <a:ext cx="15043855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en-US" sz="7600" spc="76">
                <a:solidFill>
                  <a:srgbClr val="FFFFFF"/>
                </a:solidFill>
                <a:latin typeface="Playfair Display Italics"/>
              </a:rPr>
              <a:t>Vpisni pogoji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653916"/>
            <a:ext cx="16230600" cy="57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endParaRPr lang="en-US" sz="3499" spc="209" dirty="0">
              <a:solidFill>
                <a:srgbClr val="003767"/>
              </a:solidFill>
              <a:latin typeface="Raleway Bold"/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59C76C3-8F30-4770-8BF5-5992B3A4EB17}"/>
              </a:ext>
            </a:extLst>
          </p:cNvPr>
          <p:cNvSpPr txBox="1"/>
          <p:nvPr/>
        </p:nvSpPr>
        <p:spPr>
          <a:xfrm>
            <a:off x="2971800" y="3543300"/>
            <a:ext cx="1236163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3600" b="1" dirty="0">
              <a:solidFill>
                <a:prstClr val="black"/>
              </a:solidFill>
              <a:latin typeface="Raleway" panose="020B0604020202020204" charset="-1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PRAVO 1. STOPNJE (UN)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Način študija: </a:t>
            </a:r>
            <a:r>
              <a:rPr kumimoji="0" lang="sl-SI" sz="4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redni ali izredni način študija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40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Kraj izvajanja študija: </a:t>
            </a:r>
            <a:r>
              <a:rPr kumimoji="0" lang="sl-SI" sz="4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Nova Gorica, Ljubljana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3600" b="1" dirty="0">
              <a:solidFill>
                <a:prstClr val="black"/>
              </a:solidFill>
              <a:latin typeface="Raleway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1D372FF0-AA8C-4265-A2D6-272FE28C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8550" y="114300"/>
            <a:ext cx="10287000" cy="10287000"/>
          </a:xfrm>
          <a:prstGeom prst="rect">
            <a:avLst/>
          </a:prstGeom>
        </p:spPr>
      </p:pic>
      <p:sp>
        <p:nvSpPr>
          <p:cNvPr id="17" name="AutoShape 7">
            <a:extLst>
              <a:ext uri="{FF2B5EF4-FFF2-40B4-BE49-F238E27FC236}">
                <a16:creationId xmlns:a16="http://schemas.microsoft.com/office/drawing/2014/main" id="{A55DE83C-B911-440F-8D7C-FAE59B283B15}"/>
              </a:ext>
            </a:extLst>
          </p:cNvPr>
          <p:cNvSpPr/>
          <p:nvPr/>
        </p:nvSpPr>
        <p:spPr>
          <a:xfrm>
            <a:off x="1028700" y="4267200"/>
            <a:ext cx="16230600" cy="38100"/>
          </a:xfrm>
          <a:prstGeom prst="rect">
            <a:avLst/>
          </a:prstGeom>
          <a:solidFill>
            <a:srgbClr val="050707"/>
          </a:solidFill>
        </p:spPr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F263D21F-F080-49C6-B2C4-96E6FD169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097257"/>
            <a:ext cx="2328874" cy="377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5400" y="0"/>
            <a:ext cx="18389600" cy="2653916"/>
          </a:xfrm>
          <a:prstGeom prst="rect">
            <a:avLst/>
          </a:prstGeom>
          <a:solidFill>
            <a:srgbClr val="003767"/>
          </a:solidFill>
        </p:spPr>
        <p:txBody>
          <a:bodyPr/>
          <a:lstStyle/>
          <a:p>
            <a:endParaRPr lang="sl-SI" dirty="0"/>
          </a:p>
        </p:txBody>
      </p:sp>
      <p:sp>
        <p:nvSpPr>
          <p:cNvPr id="3" name="TextBox 3"/>
          <p:cNvSpPr txBox="1"/>
          <p:nvPr/>
        </p:nvSpPr>
        <p:spPr>
          <a:xfrm>
            <a:off x="743939" y="765981"/>
            <a:ext cx="15043855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en-US" sz="7600" spc="76" dirty="0" err="1">
                <a:solidFill>
                  <a:srgbClr val="FFFFFF"/>
                </a:solidFill>
                <a:latin typeface="Playfair Display Italics"/>
              </a:rPr>
              <a:t>Vpisni</a:t>
            </a:r>
            <a:r>
              <a:rPr lang="en-US" sz="7600" spc="76" dirty="0">
                <a:solidFill>
                  <a:srgbClr val="FFFFFF"/>
                </a:solidFill>
                <a:latin typeface="Playfair Display Italics"/>
              </a:rPr>
              <a:t> </a:t>
            </a:r>
            <a:r>
              <a:rPr lang="en-US" sz="7600" spc="76" dirty="0" err="1">
                <a:solidFill>
                  <a:srgbClr val="FFFFFF"/>
                </a:solidFill>
                <a:latin typeface="Playfair Display Italics"/>
              </a:rPr>
              <a:t>pogoji</a:t>
            </a:r>
            <a:endParaRPr lang="en-US" sz="7600" spc="76" dirty="0">
              <a:solidFill>
                <a:srgbClr val="FFFFFF"/>
              </a:solidFill>
              <a:latin typeface="Playfair Display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653916"/>
            <a:ext cx="16230600" cy="57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endParaRPr lang="en-US" sz="3499" spc="209" dirty="0">
              <a:solidFill>
                <a:srgbClr val="003767"/>
              </a:solidFill>
              <a:latin typeface="Raleway Bold"/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59C76C3-8F30-4770-8BF5-5992B3A4EB17}"/>
              </a:ext>
            </a:extLst>
          </p:cNvPr>
          <p:cNvSpPr txBox="1"/>
          <p:nvPr/>
        </p:nvSpPr>
        <p:spPr>
          <a:xfrm>
            <a:off x="968435" y="4852666"/>
            <a:ext cx="1236163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kdor je uspešno opravil splošno maturo,</a:t>
            </a:r>
            <a:endParaRPr lang="sl-SI" sz="3200" b="1" dirty="0">
              <a:solidFill>
                <a:prstClr val="black"/>
              </a:solidFill>
              <a:latin typeface="Raleway" panose="020B0604020202020204" charset="-18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kdor je uspešno opravil poklicno maturo v srednješolskem programu Ekonomski tehnik in izpit iz maturitetnega predmeta matematika; če je kandidat ta predmet že opravljal pri poklicni maturi, pa izpit iz maturitetnega predmeta tuj jezik;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kdor je opravil katerikoli štiriletni srednješolski program, zaključen pred 1. 6. 1995.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604020202020204" charset="-1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604020202020204" charset="-18"/>
              </a:rPr>
              <a:t>Pogoje za vpis izpolnjuje tudi, kdor je zaključil enakovredno izobraževanje v tujini. 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1D372FF0-AA8C-4265-A2D6-272FE28C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24671" y="0"/>
            <a:ext cx="10287000" cy="10287000"/>
          </a:xfrm>
          <a:prstGeom prst="rect">
            <a:avLst/>
          </a:prstGeom>
        </p:spPr>
      </p:pic>
      <p:sp>
        <p:nvSpPr>
          <p:cNvPr id="17" name="AutoShape 7">
            <a:extLst>
              <a:ext uri="{FF2B5EF4-FFF2-40B4-BE49-F238E27FC236}">
                <a16:creationId xmlns:a16="http://schemas.microsoft.com/office/drawing/2014/main" id="{A55DE83C-B911-440F-8D7C-FAE59B283B15}"/>
              </a:ext>
            </a:extLst>
          </p:cNvPr>
          <p:cNvSpPr/>
          <p:nvPr/>
        </p:nvSpPr>
        <p:spPr>
          <a:xfrm>
            <a:off x="1028700" y="4267200"/>
            <a:ext cx="16230600" cy="38100"/>
          </a:xfrm>
          <a:prstGeom prst="rect">
            <a:avLst/>
          </a:prstGeom>
          <a:solidFill>
            <a:srgbClr val="050707"/>
          </a:solidFill>
        </p:spPr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421AEE0E-24EA-4068-8AB7-20122ACEA039}"/>
              </a:ext>
            </a:extLst>
          </p:cNvPr>
          <p:cNvSpPr/>
          <p:nvPr/>
        </p:nvSpPr>
        <p:spPr>
          <a:xfrm>
            <a:off x="1365356" y="2143699"/>
            <a:ext cx="2535202" cy="2435284"/>
          </a:xfrm>
          <a:prstGeom prst="ellipse">
            <a:avLst/>
          </a:prstGeom>
          <a:solidFill>
            <a:srgbClr val="4F81BD">
              <a:alpha val="64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diplomirani PRAVNIK/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PRAVNICA (UN</a:t>
            </a:r>
            <a:r>
              <a:rPr kumimoji="0" lang="sl-SI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B5C893F-DDDE-4C9B-B790-4D0A40C81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607" y="2071269"/>
            <a:ext cx="2639163" cy="250723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C494A4F-F74D-4840-A9C9-0B67E3EC4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934" y="2082098"/>
            <a:ext cx="2408132" cy="250723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C0A5837-E659-4F82-A224-3681BD5FC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234" y="2004758"/>
            <a:ext cx="2462302" cy="2574225"/>
          </a:xfrm>
          <a:prstGeom prst="rect">
            <a:avLst/>
          </a:prstGeom>
        </p:spPr>
      </p:pic>
      <p:sp>
        <p:nvSpPr>
          <p:cNvPr id="13" name="Elipsa 12">
            <a:extLst>
              <a:ext uri="{FF2B5EF4-FFF2-40B4-BE49-F238E27FC236}">
                <a16:creationId xmlns:a16="http://schemas.microsoft.com/office/drawing/2014/main" id="{B6E24908-5D26-45B6-99D6-43AC4A9109C0}"/>
              </a:ext>
            </a:extLst>
          </p:cNvPr>
          <p:cNvSpPr/>
          <p:nvPr/>
        </p:nvSpPr>
        <p:spPr>
          <a:xfrm>
            <a:off x="14614797" y="2004758"/>
            <a:ext cx="2462302" cy="2492654"/>
          </a:xfrm>
          <a:prstGeom prst="ellipse">
            <a:avLst/>
          </a:prstGeom>
          <a:solidFill>
            <a:schemeClr val="accent1">
              <a:alpha val="64000"/>
            </a:schemeClr>
          </a:solidFill>
          <a:ln cmpd="sng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>
                <a:solidFill>
                  <a:schemeClr val="bg1"/>
                </a:solidFill>
              </a:rPr>
              <a:t>LJUBLJANA in NOVA GORICA</a:t>
            </a:r>
          </a:p>
        </p:txBody>
      </p:sp>
    </p:spTree>
    <p:extLst>
      <p:ext uri="{BB962C8B-B14F-4D97-AF65-F5344CB8AC3E}">
        <p14:creationId xmlns:p14="http://schemas.microsoft.com/office/powerpoint/2010/main" val="4708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5960</TotalTime>
  <Words>2518</Words>
  <Application>Microsoft Office PowerPoint</Application>
  <PresentationFormat>Po meri</PresentationFormat>
  <Paragraphs>362</Paragraphs>
  <Slides>39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39</vt:i4>
      </vt:variant>
    </vt:vector>
  </HeadingPairs>
  <TitlesOfParts>
    <vt:vector size="50" baseType="lpstr">
      <vt:lpstr>Calibri</vt:lpstr>
      <vt:lpstr>Wingdings</vt:lpstr>
      <vt:lpstr>Raleway Bold</vt:lpstr>
      <vt:lpstr>Raleway</vt:lpstr>
      <vt:lpstr>Playfair Display Bold Italics</vt:lpstr>
      <vt:lpstr>Playfair Display Italics</vt:lpstr>
      <vt:lpstr>Times New Roman</vt:lpstr>
      <vt:lpstr>Wingdings 2</vt:lpstr>
      <vt:lpstr>Arial</vt:lpstr>
      <vt:lpstr>Office Theme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   Tutorski sistem</vt:lpstr>
      <vt:lpstr>Obvezna praksa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Dobrodošli</dc:title>
  <dc:creator>Tina Besednjak</dc:creator>
  <cp:lastModifiedBy>Nina Pegan</cp:lastModifiedBy>
  <cp:revision>92</cp:revision>
  <dcterms:created xsi:type="dcterms:W3CDTF">2006-08-16T00:00:00Z</dcterms:created>
  <dcterms:modified xsi:type="dcterms:W3CDTF">2021-02-10T08:02:02Z</dcterms:modified>
  <dc:identifier>DAD3ivsUJbI</dc:identifier>
</cp:coreProperties>
</file>